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34"/>
  </p:notesMasterIdLst>
  <p:handoutMasterIdLst>
    <p:handoutMasterId r:id="rId35"/>
  </p:handoutMasterIdLst>
  <p:sldIdLst>
    <p:sldId id="300" r:id="rId2"/>
    <p:sldId id="376" r:id="rId3"/>
    <p:sldId id="312" r:id="rId4"/>
    <p:sldId id="387" r:id="rId5"/>
    <p:sldId id="389" r:id="rId6"/>
    <p:sldId id="356" r:id="rId7"/>
    <p:sldId id="296" r:id="rId8"/>
    <p:sldId id="369" r:id="rId9"/>
    <p:sldId id="315" r:id="rId10"/>
    <p:sldId id="370" r:id="rId11"/>
    <p:sldId id="361" r:id="rId12"/>
    <p:sldId id="366" r:id="rId13"/>
    <p:sldId id="368" r:id="rId14"/>
    <p:sldId id="388" r:id="rId15"/>
    <p:sldId id="378" r:id="rId16"/>
    <p:sldId id="379" r:id="rId17"/>
    <p:sldId id="394" r:id="rId18"/>
    <p:sldId id="341" r:id="rId19"/>
    <p:sldId id="317" r:id="rId20"/>
    <p:sldId id="270" r:id="rId21"/>
    <p:sldId id="309" r:id="rId22"/>
    <p:sldId id="319" r:id="rId23"/>
    <p:sldId id="337" r:id="rId24"/>
    <p:sldId id="338" r:id="rId25"/>
    <p:sldId id="273" r:id="rId26"/>
    <p:sldId id="380" r:id="rId27"/>
    <p:sldId id="372" r:id="rId28"/>
    <p:sldId id="395" r:id="rId29"/>
    <p:sldId id="373" r:id="rId30"/>
    <p:sldId id="362" r:id="rId31"/>
    <p:sldId id="396" r:id="rId32"/>
    <p:sldId id="381" r:id="rId33"/>
  </p:sldIdLst>
  <p:sldSz cx="9144000" cy="6858000" type="screen4x3"/>
  <p:notesSz cx="9926638" cy="67976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36" autoAdjust="0"/>
    <p:restoredTop sz="94610" autoAdjust="0"/>
  </p:normalViewPr>
  <p:slideViewPr>
    <p:cSldViewPr>
      <p:cViewPr>
        <p:scale>
          <a:sx n="75" d="100"/>
          <a:sy n="75" d="100"/>
        </p:scale>
        <p:origin x="-1242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6190476190476253E-2"/>
          <c:y val="8.3932853717026537E-2"/>
          <c:w val="0.553968253968254"/>
          <c:h val="0.83693045563549207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абс. Числа</c:v>
                </c:pt>
              </c:strCache>
            </c:strRef>
          </c:tx>
          <c:spPr>
            <a:solidFill>
              <a:schemeClr val="accent1"/>
            </a:solidFill>
            <a:ln w="12700">
              <a:solidFill>
                <a:schemeClr val="tx1"/>
              </a:solidFill>
              <a:prstDash val="solid"/>
            </a:ln>
          </c:spPr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chemeClr val="hlink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chemeClr val="folHlink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cat>
            <c:strRef>
              <c:f>Sheet1!$B$1:$E$1</c:f>
              <c:strCache>
                <c:ptCount val="4"/>
                <c:pt idx="0">
                  <c:v>Высшая категория</c:v>
                </c:pt>
                <c:pt idx="1">
                  <c:v>Первая категория </c:v>
                </c:pt>
                <c:pt idx="2">
                  <c:v>Вторая категория</c:v>
                </c:pt>
                <c:pt idx="3">
                  <c:v>Без категории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3">
                  <c:v>10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Запад</c:v>
                </c:pt>
              </c:strCache>
            </c:strRef>
          </c:tx>
          <c:spPr>
            <a:solidFill>
              <a:schemeClr val="accent2"/>
            </a:solidFill>
            <a:ln w="12700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chemeClr val="hlink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chemeClr val="folHlink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cat>
            <c:strRef>
              <c:f>Sheet1!$B$1:$E$1</c:f>
              <c:strCache>
                <c:ptCount val="4"/>
                <c:pt idx="0">
                  <c:v>Высшая категория</c:v>
                </c:pt>
                <c:pt idx="1">
                  <c:v>Первая категория </c:v>
                </c:pt>
                <c:pt idx="2">
                  <c:v>Вторая категория</c:v>
                </c:pt>
                <c:pt idx="3">
                  <c:v>Без категории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8.3000000000000007</c:v>
                </c:pt>
                <c:pt idx="1">
                  <c:v>8.3000000000000007</c:v>
                </c:pt>
                <c:pt idx="3">
                  <c:v>83.4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Север</c:v>
                </c:pt>
              </c:strCache>
            </c:strRef>
          </c:tx>
          <c:spPr>
            <a:solidFill>
              <a:schemeClr val="hlink"/>
            </a:solidFill>
            <a:ln w="12700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chemeClr val="folHlink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cat>
            <c:strRef>
              <c:f>Sheet1!$B$1:$E$1</c:f>
              <c:strCache>
                <c:ptCount val="4"/>
                <c:pt idx="0">
                  <c:v>Высшая категория</c:v>
                </c:pt>
                <c:pt idx="1">
                  <c:v>Первая категория </c:v>
                </c:pt>
                <c:pt idx="2">
                  <c:v>Вторая категория</c:v>
                </c:pt>
                <c:pt idx="3">
                  <c:v>Без категории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12700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0476194448151619"/>
          <c:y val="0.19664269129820314"/>
          <c:w val="0.28888896303216349"/>
          <c:h val="0.60671461740359411"/>
        </c:manualLayout>
      </c:layout>
      <c:overlay val="0"/>
      <c:spPr>
        <a:noFill/>
        <a:ln w="3175">
          <a:solidFill>
            <a:schemeClr val="tx1"/>
          </a:solidFill>
          <a:prstDash val="solid"/>
        </a:ln>
      </c:spPr>
      <c:txPr>
        <a:bodyPr/>
        <a:lstStyle/>
        <a:p>
          <a:pPr>
            <a:defRPr sz="1675" b="1" i="0" u="none" strike="noStrike" baseline="0">
              <a:solidFill>
                <a:schemeClr val="tx1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825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0.49605</cdr:x>
      <cdr:y>0.3322</cdr:y>
    </cdr:from>
    <cdr:to>
      <cdr:x>0.58014</cdr:x>
      <cdr:y>0.42299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973536" y="1317352"/>
          <a:ext cx="50405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400" dirty="0"/>
        </a:p>
      </cdr:txBody>
    </cdr:sp>
  </cdr:relSizeAnchor>
  <cdr:relSizeAnchor xmlns:cdr="http://schemas.openxmlformats.org/drawingml/2006/chartDrawing">
    <cdr:from>
      <cdr:x>0.5441</cdr:x>
      <cdr:y>0.40483</cdr:y>
    </cdr:from>
    <cdr:to>
      <cdr:x>0.69664</cdr:x>
      <cdr:y>0.63541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261568" y="160538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0.49605</cdr:x>
      <cdr:y>0.53194</cdr:y>
    </cdr:from>
    <cdr:to>
      <cdr:x>0.59215</cdr:x>
      <cdr:y>0.64089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973536" y="2109440"/>
          <a:ext cx="576064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0.39995</cdr:x>
      <cdr:y>0.5501</cdr:y>
    </cdr:from>
    <cdr:to>
      <cdr:x>0.60054</cdr:x>
      <cdr:y>0.60457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397472" y="2181448"/>
          <a:ext cx="1202432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400" dirty="0"/>
        </a:p>
      </cdr:txBody>
    </cdr:sp>
  </cdr:relSizeAnchor>
  <cdr:relSizeAnchor xmlns:cdr="http://schemas.openxmlformats.org/drawingml/2006/chartDrawing">
    <cdr:from>
      <cdr:x>0.20775</cdr:x>
      <cdr:y>0.47746</cdr:y>
    </cdr:from>
    <cdr:to>
      <cdr:x>0.36029</cdr:x>
      <cdr:y>0.70805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245344" y="18934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dirty="0" smtClean="0"/>
            <a:t>83,4%</a:t>
          </a:r>
          <a:endParaRPr lang="ru-RU" sz="1400" dirty="0"/>
        </a:p>
      </cdr:txBody>
    </cdr:sp>
  </cdr:relSizeAnchor>
  <cdr:relSizeAnchor xmlns:cdr="http://schemas.openxmlformats.org/drawingml/2006/chartDrawing">
    <cdr:from>
      <cdr:x>0.45211</cdr:x>
      <cdr:y>0.2206</cdr:y>
    </cdr:from>
    <cdr:to>
      <cdr:x>0.55621</cdr:x>
      <cdr:y>0.35017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710108" y="874811"/>
          <a:ext cx="624014" cy="5138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0.4563</cdr:x>
      <cdr:y>0.2206</cdr:y>
    </cdr:from>
    <cdr:to>
      <cdr:x>0.56822</cdr:x>
      <cdr:y>0.35017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2735260" y="874811"/>
          <a:ext cx="670870" cy="5138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dirty="0" smtClean="0"/>
            <a:t>8,3</a:t>
          </a:r>
          <a:r>
            <a:rPr lang="ru-RU" sz="1100" dirty="0" smtClean="0"/>
            <a:t> %</a:t>
          </a:r>
          <a:endParaRPr lang="ru-RU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30170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39" y="1"/>
            <a:ext cx="430170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fld id="{16696973-F094-4629-82EE-2CBA2E33746A}" type="datetimeFigureOut">
              <a:rPr lang="ru-RU"/>
              <a:pPr>
                <a:defRPr/>
              </a:pPr>
              <a:t>24.07.2019</a:t>
            </a:fld>
            <a:endParaRPr lang="ru-RU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456364"/>
            <a:ext cx="430170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39" y="6456364"/>
            <a:ext cx="430170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fld id="{BBB93F87-5F36-4326-AEE9-3AEA6DFB51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2204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30170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3339" y="1"/>
            <a:ext cx="430170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fld id="{D6B3009E-8307-44A9-9207-5F69833A385C}" type="datetimeFigureOut">
              <a:rPr lang="ru-RU"/>
              <a:pPr>
                <a:defRPr/>
              </a:pPr>
              <a:t>24.07.2019</a:t>
            </a:fld>
            <a:endParaRPr lang="ru-RU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824" y="3228976"/>
            <a:ext cx="7940991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56364"/>
            <a:ext cx="430170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39" y="6456364"/>
            <a:ext cx="430170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fld id="{408F7115-0C44-4877-BD58-01FFE42A28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8511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19EAE7-4954-410A-8765-1999A7C8D6D7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18434" name="Rectangle 7"/>
          <p:cNvSpPr txBox="1">
            <a:spLocks noGrp="1" noChangeArrowheads="1"/>
          </p:cNvSpPr>
          <p:nvPr/>
        </p:nvSpPr>
        <p:spPr bwMode="auto">
          <a:xfrm>
            <a:off x="5623339" y="6456364"/>
            <a:ext cx="430170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4A571ED-813A-49D1-8383-C3FE45033CCA}" type="slidenum">
              <a:rPr lang="ru-RU" sz="1200">
                <a:effectLst/>
              </a:rPr>
              <a:pPr algn="r"/>
              <a:t>1</a:t>
            </a:fld>
            <a:endParaRPr lang="ru-RU" sz="1200">
              <a:effectLst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3234" y="3228976"/>
            <a:ext cx="7280172" cy="3059113"/>
          </a:xfrm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effectLst/>
            </a:endParaRPr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algn="ctr">
                <a:defRPr/>
              </a:pPr>
              <a:endParaRPr lang="en-US">
                <a:effectLst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algn="ctr">
                <a:defRPr/>
              </a:pPr>
              <a:endParaRPr lang="en-US">
                <a:effectLst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>
                <a:effectLst/>
              </a:endParaRPr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24D3059-9B60-41B2-A455-959BB7E469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14066-E13A-4543-BED4-2DC7586CDB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634BC-B3E4-45EC-9E7F-7717CEC2FB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9FD9C-14A3-43CB-9A29-B9D996564A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B8E40-174F-4825-862C-C38A85140B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ver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47113" y="6408738"/>
            <a:ext cx="3667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13EE5-7DF5-46E2-9364-3537AC515E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13461-67A9-42CA-A7C4-4793774200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>
              <a:effectLst/>
            </a:endParaRPr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>
              <a:effectLst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576205-8C6B-45A5-AB1F-6D7226320B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819CAC0-5150-461C-939B-A0CF77CD35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971C79D-7530-4176-A0FE-10B01D708E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980E226-08B1-48BD-B668-A0DBED7C05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45257-7325-4121-ACFE-9D574404F4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151193A-0AF3-4AFF-85A5-583ED90734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algn="ctr">
              <a:defRPr/>
            </a:pPr>
            <a:endParaRPr lang="en-US">
              <a:effectLst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algn="ctr">
              <a:defRPr/>
            </a:pPr>
            <a:endParaRPr lang="en-US">
              <a:effectLst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effectLst/>
            </a:endParaRPr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>
              <a:effectLst/>
            </a:endParaRPr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>
              <a:effectLst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987C9D6-516D-420C-A832-A63CD34780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algn="ctr">
              <a:defRPr/>
            </a:pPr>
            <a:endParaRPr lang="en-US">
              <a:effectLst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algn="ctr">
              <a:defRPr/>
            </a:pPr>
            <a:endParaRPr lang="en-US">
              <a:effectLst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6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effectLst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effectLst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effectLst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  <a:effectLst/>
              </a:defRPr>
            </a:lvl1pPr>
            <a:extLst/>
          </a:lstStyle>
          <a:p>
            <a:pPr>
              <a:defRPr/>
            </a:pPr>
            <a:fld id="{B8ACE7E6-9511-4C25-94C6-137D182960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2" r:id="rId2"/>
    <p:sldLayoutId id="2147483725" r:id="rId3"/>
    <p:sldLayoutId id="2147483726" r:id="rId4"/>
    <p:sldLayoutId id="2147483727" r:id="rId5"/>
    <p:sldLayoutId id="2147483728" r:id="rId6"/>
    <p:sldLayoutId id="2147483721" r:id="rId7"/>
    <p:sldLayoutId id="2147483729" r:id="rId8"/>
    <p:sldLayoutId id="2147483730" r:id="rId9"/>
    <p:sldLayoutId id="2147483720" r:id="rId10"/>
    <p:sldLayoutId id="2147483719" r:id="rId11"/>
    <p:sldLayoutId id="2147483718" r:id="rId12"/>
    <p:sldLayoutId id="2147483731" r:id="rId13"/>
    <p:sldLayoutId id="2147483723" r:id="rId14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1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2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Rectangle 3"/>
          <p:cNvSpPr>
            <a:spLocks noChangeArrowheads="1"/>
          </p:cNvSpPr>
          <p:nvPr/>
        </p:nvSpPr>
        <p:spPr bwMode="auto">
          <a:xfrm rot="182564" flipV="1">
            <a:off x="718524" y="784197"/>
            <a:ext cx="3578313" cy="389867"/>
          </a:xfrm>
          <a:prstGeom prst="rect">
            <a:avLst/>
          </a:prstGeom>
          <a:solidFill>
            <a:schemeClr val="bg1">
              <a:alpha val="78999"/>
            </a:schemeClr>
          </a:solidFill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ru-RU" sz="4000" b="1" dirty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1413668" y="4441677"/>
            <a:ext cx="7571581" cy="1385664"/>
          </a:xfrm>
          <a:prstGeom prst="rect">
            <a:avLst/>
          </a:prstGeom>
          <a:solidFill>
            <a:schemeClr val="bg1">
              <a:alpha val="78822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ru-RU" sz="2000" b="1" i="1" dirty="0" smtClean="0">
                <a:solidFill>
                  <a:schemeClr val="tx2"/>
                </a:solidFill>
              </a:rPr>
              <a:t> </a:t>
            </a:r>
            <a:r>
              <a:rPr lang="ru-RU" sz="4000" dirty="0" smtClean="0">
                <a:solidFill>
                  <a:schemeClr val="tx2"/>
                </a:solidFill>
              </a:rPr>
              <a:t> </a:t>
            </a:r>
            <a:r>
              <a:rPr lang="ru-RU" sz="4000" b="1" dirty="0" smtClean="0">
                <a:solidFill>
                  <a:schemeClr val="tx2"/>
                </a:solidFill>
              </a:rPr>
              <a:t>ЛАВРОВОЙ Т.А.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1741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82946" name="Picture 2" descr="C:\Users\User\Downloads\IMG-20180203-WA001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01"/>
            <a:ext cx="9144000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5536" y="2690336"/>
            <a:ext cx="83529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ОТЧЕТ РУКОВОДИТЕЛЯ </a:t>
            </a:r>
          </a:p>
          <a:p>
            <a:pPr algn="ctr">
              <a:defRPr/>
            </a:pPr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ГКП НА ПХВ «</a:t>
            </a:r>
            <a:r>
              <a:rPr lang="ru-RU" sz="32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Мангистауского</a:t>
            </a:r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областного</a:t>
            </a:r>
          </a:p>
          <a:p>
            <a:pPr algn="ctr">
              <a:defRPr/>
            </a:pPr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кожно-венерологического диспансера</a:t>
            </a:r>
            <a: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»</a:t>
            </a:r>
          </a:p>
          <a:p>
            <a:pPr algn="ctr">
              <a:defRPr/>
            </a:pPr>
            <a:endParaRPr lang="ru-RU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pPr algn="ctr">
              <a:defRPr/>
            </a:pPr>
            <a:r>
              <a:rPr lang="ru-RU" sz="3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И.о</a:t>
            </a:r>
            <a: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. директора  Лаврова Т.А.</a:t>
            </a:r>
            <a:endParaRPr lang="ru-RU" sz="32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Категорийность</a:t>
            </a:r>
            <a:r>
              <a:rPr lang="ru-RU" sz="36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средних медицинских работников</a:t>
            </a:r>
            <a:endParaRPr lang="ru-RU" sz="36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914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endParaRPr lang="ru-RU" smtClean="0"/>
          </a:p>
          <a:p>
            <a:pPr>
              <a:buFont typeface="Wingdings 3" pitchFamily="18" charset="2"/>
              <a:buNone/>
            </a:pPr>
            <a:endParaRPr lang="ru-RU" smtClean="0"/>
          </a:p>
          <a:p>
            <a:endParaRPr lang="ru-RU" smtClean="0"/>
          </a:p>
          <a:p>
            <a:r>
              <a:rPr lang="ru-RU" smtClean="0"/>
              <a:t>Средние медицинские работники - 20</a:t>
            </a:r>
          </a:p>
        </p:txBody>
      </p:sp>
      <p:sp>
        <p:nvSpPr>
          <p:cNvPr id="38915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16113"/>
            <a:ext cx="4038600" cy="1657350"/>
          </a:xfrm>
        </p:spPr>
        <p:txBody>
          <a:bodyPr/>
          <a:lstStyle/>
          <a:p>
            <a:r>
              <a:rPr lang="ru-RU" sz="2400" dirty="0" smtClean="0">
                <a:latin typeface="Arial" charset="0"/>
                <a:cs typeface="Arial" charset="0"/>
              </a:rPr>
              <a:t>Высшая категория – </a:t>
            </a:r>
            <a:r>
              <a:rPr lang="ru-RU" sz="2400" dirty="0">
                <a:latin typeface="Arial" charset="0"/>
                <a:cs typeface="Arial" charset="0"/>
              </a:rPr>
              <a:t>5</a:t>
            </a:r>
            <a:endParaRPr lang="ru-RU" sz="2400" dirty="0" smtClean="0">
              <a:latin typeface="Arial" charset="0"/>
              <a:cs typeface="Arial" charset="0"/>
            </a:endParaRPr>
          </a:p>
          <a:p>
            <a:r>
              <a:rPr lang="ru-RU" sz="2400" dirty="0" smtClean="0">
                <a:latin typeface="Arial" charset="0"/>
                <a:cs typeface="Arial" charset="0"/>
              </a:rPr>
              <a:t>Первая категория –  </a:t>
            </a:r>
          </a:p>
          <a:p>
            <a:r>
              <a:rPr lang="ru-RU" sz="2400" dirty="0" smtClean="0">
                <a:latin typeface="Arial" charset="0"/>
                <a:cs typeface="Arial" charset="0"/>
              </a:rPr>
              <a:t>Без категории - 15</a:t>
            </a:r>
          </a:p>
        </p:txBody>
      </p:sp>
      <p:sp>
        <p:nvSpPr>
          <p:cNvPr id="38916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292600"/>
            <a:ext cx="4038600" cy="1441450"/>
          </a:xfrm>
        </p:spPr>
        <p:txBody>
          <a:bodyPr/>
          <a:lstStyle/>
          <a:p>
            <a:r>
              <a:rPr lang="ru-RU" sz="2000" dirty="0" smtClean="0">
                <a:latin typeface="Arial" charset="0"/>
                <a:cs typeface="Arial" charset="0"/>
              </a:rPr>
              <a:t>Высшая категория – 25 %</a:t>
            </a:r>
          </a:p>
          <a:p>
            <a:r>
              <a:rPr lang="ru-RU" sz="2000" dirty="0" smtClean="0">
                <a:latin typeface="Arial" charset="0"/>
                <a:cs typeface="Arial" charset="0"/>
              </a:rPr>
              <a:t>Первая категория – </a:t>
            </a:r>
          </a:p>
          <a:p>
            <a:r>
              <a:rPr lang="ru-RU" sz="2000" dirty="0" smtClean="0">
                <a:latin typeface="Arial" charset="0"/>
                <a:cs typeface="Arial" charset="0"/>
              </a:rPr>
              <a:t>Без категории – 75 % </a:t>
            </a:r>
          </a:p>
        </p:txBody>
      </p:sp>
      <p:sp>
        <p:nvSpPr>
          <p:cNvPr id="38917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569C26E-F11D-4CCF-A466-7EEC05079DE1}" type="slidenum">
              <a:rPr lang="ru-RU" smtClean="0"/>
              <a:pPr/>
              <a:t>10</a:t>
            </a:fld>
            <a:endParaRPr lang="ru-RU" smtClean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274638"/>
            <a:ext cx="8643937" cy="1930400"/>
          </a:xfrm>
          <a:solidFill>
            <a:srgbClr val="FFC000">
              <a:alpha val="59999"/>
            </a:srgbClr>
          </a:solidFill>
          <a:ln w="22225">
            <a:solidFill>
              <a:schemeClr val="tx1"/>
            </a:solidFill>
          </a:ln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err="1" smtClean="0"/>
              <a:t>Категорийность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средних медицинских работников</a:t>
            </a:r>
          </a:p>
        </p:txBody>
      </p:sp>
      <p:sp>
        <p:nvSpPr>
          <p:cNvPr id="3687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9783287-C10C-4361-8F18-AB0BE88BF97E}" type="slidenum">
              <a:rPr lang="ru-RU"/>
              <a:pPr/>
              <a:t>11</a:t>
            </a:fld>
            <a:endParaRPr lang="ru-RU"/>
          </a:p>
        </p:txBody>
      </p:sp>
      <p:graphicFrame>
        <p:nvGraphicFramePr>
          <p:cNvPr id="3686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8535313"/>
              </p:ext>
            </p:extLst>
          </p:nvPr>
        </p:nvGraphicFramePr>
        <p:xfrm>
          <a:off x="1476375" y="2276475"/>
          <a:ext cx="6096000" cy="432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5" name="Диаграмма" r:id="rId3" imgW="6096075" imgH="4067089" progId="MSGraph.Chart.8">
                  <p:embed followColorScheme="full"/>
                </p:oleObj>
              </mc:Choice>
              <mc:Fallback>
                <p:oleObj name="Диаграмма" r:id="rId3" imgW="6096075" imgH="4067089" progId="MSGraph.Chart.8">
                  <p:embed followColorScheme="full"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2276475"/>
                        <a:ext cx="6096000" cy="432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1" name="TextBox 4"/>
          <p:cNvSpPr txBox="1">
            <a:spLocks noChangeArrowheads="1"/>
          </p:cNvSpPr>
          <p:nvPr/>
        </p:nvSpPr>
        <p:spPr bwMode="auto">
          <a:xfrm>
            <a:off x="3693209" y="3789363"/>
            <a:ext cx="6463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effectLst/>
              </a:rPr>
              <a:t>25%</a:t>
            </a:r>
            <a:endParaRPr lang="ru-RU" dirty="0">
              <a:effectLst/>
            </a:endParaRPr>
          </a:p>
        </p:txBody>
      </p:sp>
      <p:sp>
        <p:nvSpPr>
          <p:cNvPr id="36873" name="TextBox 7"/>
          <p:cNvSpPr txBox="1">
            <a:spLocks noChangeArrowheads="1"/>
          </p:cNvSpPr>
          <p:nvPr/>
        </p:nvSpPr>
        <p:spPr bwMode="auto">
          <a:xfrm>
            <a:off x="2627313" y="4005263"/>
            <a:ext cx="8651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 smtClean="0">
                <a:effectLst/>
              </a:rPr>
              <a:t>75</a:t>
            </a:r>
            <a:endParaRPr lang="ru-RU" dirty="0">
              <a:effectLst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922114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Структура </a:t>
            </a:r>
            <a:r>
              <a:rPr lang="ru-RU" sz="28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кожновенерологической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службы </a:t>
            </a:r>
            <a:r>
              <a:rPr lang="ru-RU" sz="28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Мангистауской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области</a:t>
            </a:r>
            <a:endParaRPr lang="ru-RU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625386"/>
              </p:ext>
            </p:extLst>
          </p:nvPr>
        </p:nvGraphicFramePr>
        <p:xfrm>
          <a:off x="546509" y="1125288"/>
          <a:ext cx="8195444" cy="4821530"/>
        </p:xfrm>
        <a:graphic>
          <a:graphicData uri="http://schemas.openxmlformats.org/drawingml/2006/table">
            <a:tbl>
              <a:tblPr/>
              <a:tblGrid>
                <a:gridCol w="1928807"/>
                <a:gridCol w="880923"/>
                <a:gridCol w="739403"/>
                <a:gridCol w="1160783"/>
                <a:gridCol w="1055835"/>
                <a:gridCol w="1162372"/>
                <a:gridCol w="1267321"/>
              </a:tblGrid>
              <a:tr h="22044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Отделения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Кабинеты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044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3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3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 Актау ОКВД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3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 Жанаозен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3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Тупкараганский р-н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3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Каракиянский р-н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3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Мангистауский р-н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3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Бейнеуский р-н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3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Мунайлинский   р-н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3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АГП 1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3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АГП 2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3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Мед.учр-е «ЧАКУР»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3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Мед.учр-е «НЕЙРОН»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3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Мед.учр-е «ХАСИЕТ»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3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Мед.учр-е «ИНТЕРТИЧ»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Мед.учр-е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«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Медитера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»»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70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Многопрофильная клиника Софи Мед Групп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3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Пол-ка «Медикер»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3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Пол-ка «УВД»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251" marR="63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70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E4477DA-50C9-4E5D-AFB5-4B915157355F}" type="slidenum">
              <a:rPr lang="ru-RU"/>
              <a:pPr/>
              <a:t>12</a:t>
            </a:fld>
            <a:endParaRPr lang="ru-RU"/>
          </a:p>
        </p:txBody>
      </p:sp>
      <p:sp>
        <p:nvSpPr>
          <p:cNvPr id="22705" name="TextBox 6"/>
          <p:cNvSpPr txBox="1">
            <a:spLocks noChangeArrowheads="1"/>
          </p:cNvSpPr>
          <p:nvPr/>
        </p:nvSpPr>
        <p:spPr bwMode="auto">
          <a:xfrm>
            <a:off x="684213" y="6165850"/>
            <a:ext cx="7920037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100" b="1" dirty="0">
                <a:solidFill>
                  <a:schemeClr val="accent2"/>
                </a:solidFill>
                <a:effectLst/>
              </a:rPr>
              <a:t>Специализированную дерматовенерологическую помощь населению оказывают 1 </a:t>
            </a:r>
            <a:r>
              <a:rPr lang="ru-RU" sz="1100" b="1" dirty="0" err="1">
                <a:solidFill>
                  <a:schemeClr val="accent2"/>
                </a:solidFill>
                <a:effectLst/>
              </a:rPr>
              <a:t>кожновенерологический</a:t>
            </a:r>
            <a:r>
              <a:rPr lang="ru-RU" sz="1100" b="1" dirty="0">
                <a:solidFill>
                  <a:schemeClr val="accent2"/>
                </a:solidFill>
                <a:effectLst/>
              </a:rPr>
              <a:t> диспансер, 1 </a:t>
            </a:r>
            <a:r>
              <a:rPr lang="ru-RU" sz="1100" b="1" dirty="0" err="1">
                <a:solidFill>
                  <a:schemeClr val="accent2"/>
                </a:solidFill>
                <a:effectLst/>
              </a:rPr>
              <a:t>кожновенерологическое</a:t>
            </a:r>
            <a:r>
              <a:rPr lang="ru-RU" sz="1100" b="1" dirty="0">
                <a:solidFill>
                  <a:schemeClr val="accent2"/>
                </a:solidFill>
                <a:effectLst/>
              </a:rPr>
              <a:t> отделение, 5 </a:t>
            </a:r>
            <a:r>
              <a:rPr lang="ru-RU" sz="1100" b="1" dirty="0" err="1">
                <a:solidFill>
                  <a:schemeClr val="accent2"/>
                </a:solidFill>
                <a:effectLst/>
              </a:rPr>
              <a:t>кожновенерологических</a:t>
            </a:r>
            <a:r>
              <a:rPr lang="ru-RU" sz="1100" b="1" dirty="0">
                <a:solidFill>
                  <a:schemeClr val="accent2"/>
                </a:solidFill>
                <a:effectLst/>
              </a:rPr>
              <a:t> кабинетов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Содержимое 1"/>
          <p:cNvSpPr>
            <a:spLocks noGrp="1"/>
          </p:cNvSpPr>
          <p:nvPr>
            <p:ph sz="half" idx="1"/>
          </p:nvPr>
        </p:nvSpPr>
        <p:spPr>
          <a:xfrm>
            <a:off x="457200" y="1481138"/>
            <a:ext cx="4038600" cy="4525962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Диспансерное отделение на 150 посещений в смену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Серологическая лаборатория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Клинико-диагностическая лаборатория</a:t>
            </a:r>
          </a:p>
          <a:p>
            <a:endParaRPr lang="ru-RU" dirty="0" smtClean="0">
              <a:solidFill>
                <a:schemeClr val="bg1"/>
              </a:solidFill>
            </a:endParaRPr>
          </a:p>
        </p:txBody>
      </p:sp>
      <p:sp>
        <p:nvSpPr>
          <p:cNvPr id="23554" name="Содержимое 2"/>
          <p:cNvSpPr>
            <a:spLocks noGrp="1"/>
          </p:cNvSpPr>
          <p:nvPr>
            <p:ph sz="half" idx="2"/>
          </p:nvPr>
        </p:nvSpPr>
        <p:spPr>
          <a:xfrm>
            <a:off x="4648200" y="1481138"/>
            <a:ext cx="4038600" cy="4525962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Стационарное отделение: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Круглосуточный стационар – 25 коек (условно 5 детских)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Дневной стационар – 15 коек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Всего - 40 коек</a:t>
            </a:r>
          </a:p>
        </p:txBody>
      </p:sp>
      <p:sp>
        <p:nvSpPr>
          <p:cNvPr id="23555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C2B1BCF-CCEE-43A5-A51A-8AAB491A6F8B}" type="slidenum">
              <a:rPr lang="ru-RU"/>
              <a:pPr/>
              <a:t>13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Структура диспансера 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B45257-7325-4121-ACFE-9D574404F449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611559" y="606207"/>
            <a:ext cx="80648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По </a:t>
            </a:r>
            <a:r>
              <a:rPr lang="ru-RU" sz="2400" b="1" dirty="0" err="1" smtClean="0"/>
              <a:t>гос</a:t>
            </a:r>
            <a:r>
              <a:rPr lang="ru-RU" sz="2400" b="1" dirty="0" smtClean="0"/>
              <a:t> услугам</a:t>
            </a:r>
            <a:r>
              <a:rPr lang="ru-RU" sz="2400" b="1" dirty="0"/>
              <a:t>: </a:t>
            </a:r>
            <a:endParaRPr lang="ru-RU" sz="2400" b="1" dirty="0" smtClean="0"/>
          </a:p>
          <a:p>
            <a:r>
              <a:rPr lang="ru-RU" b="1" dirty="0" smtClean="0"/>
              <a:t> </a:t>
            </a:r>
            <a:r>
              <a:rPr lang="ru-RU" dirty="0">
                <a:effectLst/>
              </a:rPr>
              <a:t>Выдача выписки из медицинской карты стационарного </a:t>
            </a:r>
            <a:r>
              <a:rPr lang="ru-RU" dirty="0" smtClean="0">
                <a:effectLst/>
              </a:rPr>
              <a:t>больного - 1498 </a:t>
            </a:r>
            <a:endParaRPr lang="ru-RU" dirty="0">
              <a:effectLst/>
            </a:endParaRPr>
          </a:p>
          <a:p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79400" y="3429000"/>
            <a:ext cx="83183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 smtClean="0">
              <a:effectLst/>
            </a:endParaRPr>
          </a:p>
          <a:p>
            <a:endParaRPr lang="ru-RU" b="1" dirty="0">
              <a:effectLst/>
            </a:endParaRPr>
          </a:p>
          <a:p>
            <a:r>
              <a:rPr lang="ru-RU" b="1" dirty="0" smtClean="0">
                <a:effectLst/>
              </a:rPr>
              <a:t>Функционирует  Служба </a:t>
            </a:r>
            <a:r>
              <a:rPr lang="ru-RU" b="1" dirty="0">
                <a:effectLst/>
              </a:rPr>
              <a:t>поддержки пациентов и внутреннего </a:t>
            </a:r>
            <a:r>
              <a:rPr lang="ru-RU" b="1" dirty="0" smtClean="0">
                <a:effectLst/>
              </a:rPr>
              <a:t>контроля с 2014 года. Руководит службой зам. ККМУ </a:t>
            </a:r>
            <a:r>
              <a:rPr lang="ru-RU" b="1" dirty="0" err="1" smtClean="0">
                <a:effectLst/>
              </a:rPr>
              <a:t>Сулеева</a:t>
            </a:r>
            <a:r>
              <a:rPr lang="ru-RU" b="1" dirty="0" smtClean="0">
                <a:effectLst/>
              </a:rPr>
              <a:t> Г.Ж. </a:t>
            </a:r>
          </a:p>
          <a:p>
            <a:r>
              <a:rPr lang="ru-RU" b="1" dirty="0" smtClean="0">
                <a:effectLst/>
              </a:rPr>
              <a:t>За 2018 год  </a:t>
            </a:r>
            <a:r>
              <a:rPr lang="ru-RU" b="1" dirty="0">
                <a:effectLst/>
              </a:rPr>
              <a:t>п</a:t>
            </a:r>
            <a:r>
              <a:rPr lang="ru-RU" b="1" dirty="0" smtClean="0">
                <a:effectLst/>
              </a:rPr>
              <a:t>оступило жалоб – 0.</a:t>
            </a:r>
            <a:endParaRPr lang="ru-RU" dirty="0" smtClean="0"/>
          </a:p>
          <a:p>
            <a:r>
              <a:rPr lang="ru-RU" dirty="0" smtClean="0"/>
              <a:t>Проводится анкетирование пациентов – удовлетворенность 94 %</a:t>
            </a:r>
            <a:endParaRPr lang="ru-RU" dirty="0"/>
          </a:p>
        </p:txBody>
      </p:sp>
      <p:pic>
        <p:nvPicPr>
          <p:cNvPr id="82946" name="Picture 2" descr="https://utmagazine.ru/uploads/posts/5554d3225a0a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1621870"/>
            <a:ext cx="5280521" cy="2311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095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61680F0-2E2B-4395-8506-465C41A0F863}" type="slidenum">
              <a:rPr lang="ru-RU"/>
              <a:pPr/>
              <a:t>15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79388" y="333375"/>
            <a:ext cx="8964612" cy="60309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447675" indent="-382588" algn="ctr">
              <a:defRPr/>
            </a:pPr>
            <a:r>
              <a:rPr lang="ru-RU" altLang="ru-RU" sz="2800" u="sng" dirty="0">
                <a:solidFill>
                  <a:schemeClr val="accent4"/>
                </a:solidFill>
                <a:effectLst/>
              </a:rPr>
              <a:t>Оптимизация коечного фонда:</a:t>
            </a:r>
            <a:endParaRPr lang="ru-RU" altLang="ru-RU" sz="2000" dirty="0">
              <a:solidFill>
                <a:schemeClr val="accent4"/>
              </a:solidFill>
              <a:effectLst/>
            </a:endParaRPr>
          </a:p>
          <a:p>
            <a:pPr marL="447675" indent="-382588">
              <a:lnSpc>
                <a:spcPct val="150000"/>
              </a:lnSpc>
              <a:buFont typeface="Wingdings" pitchFamily="2" charset="2"/>
              <a:buChar char=""/>
              <a:defRPr/>
            </a:pPr>
            <a:r>
              <a:rPr lang="kk-KZ" altLang="ru-RU" sz="2000" dirty="0">
                <a:effectLst/>
              </a:rPr>
              <a:t>	</a:t>
            </a:r>
            <a:r>
              <a:rPr lang="kk-KZ" altLang="ru-RU" sz="1600" dirty="0">
                <a:effectLst/>
              </a:rPr>
              <a:t>- </a:t>
            </a:r>
            <a:r>
              <a:rPr lang="kk-KZ" altLang="ru-RU" sz="1600" b="1" dirty="0">
                <a:effectLst/>
              </a:rPr>
              <a:t>На численность </a:t>
            </a:r>
            <a:r>
              <a:rPr lang="kk-KZ" altLang="ru-RU" sz="1600" b="1" dirty="0" smtClean="0">
                <a:effectLst/>
              </a:rPr>
              <a:t>673268  </a:t>
            </a:r>
            <a:r>
              <a:rPr lang="kk-KZ" altLang="ru-RU" sz="1600" b="1" dirty="0">
                <a:effectLst/>
              </a:rPr>
              <a:t>населения Мангистауской области оказывает дерматовенерологическую помощь стационарное отделение на 40 коек. Свободных коек практически не бывает, ожидающих по бюро госпитализации на листе ожидания в течение   1  суток не зарегистрировано. </a:t>
            </a:r>
            <a:r>
              <a:rPr lang="ru-RU" altLang="ru-RU" sz="1600" b="1" dirty="0">
                <a:effectLst/>
                <a:cs typeface="Times New Roman" pitchFamily="18" charset="0"/>
              </a:rPr>
              <a:t>Хорошо развита преемственность работы поликлиники диспансера и стационара, что свидетельствует 100 % подготовка лиц к плановой госпитализации и дальнейшее наблюдение пациентов в поликлинике после выписки из стационара. </a:t>
            </a:r>
            <a:r>
              <a:rPr lang="kk-KZ" altLang="ru-RU" sz="1600" b="1" dirty="0">
                <a:effectLst/>
              </a:rPr>
              <a:t>В стационарном отделении проводятся ежедневные обходы с разбором клинического случая, проводятся консультации с привлечением врачей с высшей категорией. </a:t>
            </a:r>
            <a:r>
              <a:rPr lang="ru-RU" altLang="ru-RU" sz="1600" b="1" dirty="0">
                <a:effectLst/>
                <a:cs typeface="Times New Roman" pitchFamily="18" charset="0"/>
              </a:rPr>
              <a:t>Отсутствие жалоб населения  на работу стационара в приемном покое</a:t>
            </a:r>
            <a:r>
              <a:rPr lang="ru-RU" altLang="ru-RU" sz="1600" dirty="0">
                <a:effectLst/>
                <a:cs typeface="Times New Roman" pitchFamily="18" charset="0"/>
              </a:rPr>
              <a:t>. </a:t>
            </a:r>
            <a:r>
              <a:rPr lang="ru-RU" altLang="ru-RU" sz="1600" b="1" dirty="0">
                <a:effectLst/>
                <a:cs typeface="Times New Roman" pitchFamily="18" charset="0"/>
              </a:rPr>
              <a:t>Результат качества лечения и удовлетворенность пациентов остается на высоком профессиональном уровне;</a:t>
            </a:r>
          </a:p>
          <a:p>
            <a:pPr marL="447675" indent="-382588">
              <a:buFont typeface="Symbol" pitchFamily="18" charset="2"/>
              <a:buNone/>
              <a:defRPr/>
            </a:pPr>
            <a:r>
              <a:rPr lang="kk-KZ" altLang="ru-RU" sz="1600" b="1" dirty="0">
                <a:effectLst/>
              </a:rPr>
              <a:t>     </a:t>
            </a:r>
            <a:r>
              <a:rPr lang="kk-KZ" altLang="ru-RU" sz="1600" b="1" dirty="0" smtClean="0">
                <a:effectLst/>
              </a:rPr>
              <a:t> Лечение </a:t>
            </a:r>
            <a:r>
              <a:rPr lang="kk-KZ" altLang="ru-RU" sz="1600" b="1" dirty="0">
                <a:effectLst/>
              </a:rPr>
              <a:t>проводится с использованием новейших и высокоэффективных лекарственных средств, преимущественно препараты оригинала. Достаточно обеспечены  лекарственными средствами, медицинским инвентарем, физиоаппаратурой.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9002" y="523565"/>
            <a:ext cx="8718271" cy="811114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3100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Основные показатели Стационарной помощи (за последние 2 года и  2018 </a:t>
            </a:r>
            <a:r>
              <a:rPr lang="ru-RU" altLang="ru-RU" sz="4400" u="sng" dirty="0" smtClean="0">
                <a:solidFill>
                  <a:srgbClr val="FFC000"/>
                </a:solidFill>
                <a:cs typeface="Times New Roman" pitchFamily="18" charset="0"/>
              </a:rPr>
              <a:t>г.).</a:t>
            </a:r>
            <a:endParaRPr lang="ru-RU" dirty="0"/>
          </a:p>
        </p:txBody>
      </p:sp>
      <p:graphicFrame>
        <p:nvGraphicFramePr>
          <p:cNvPr id="25672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061300"/>
              </p:ext>
            </p:extLst>
          </p:nvPr>
        </p:nvGraphicFramePr>
        <p:xfrm>
          <a:off x="457200" y="1412875"/>
          <a:ext cx="8229600" cy="5327333"/>
        </p:xfrm>
        <a:graphic>
          <a:graphicData uri="http://schemas.openxmlformats.org/drawingml/2006/table">
            <a:tbl>
              <a:tblPr/>
              <a:tblGrid>
                <a:gridCol w="3394075"/>
                <a:gridCol w="1728788"/>
                <a:gridCol w="1655762"/>
                <a:gridCol w="1450975"/>
              </a:tblGrid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ПОКАЗАТЕЛИ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Количество коек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Поступило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Выписано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Проведено койко - дней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8809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9289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7283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Занятость (работа) койки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352,4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371,5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291,3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Оборот койки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18,2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18,0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Средняя длительность пребывания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на койке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17,3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16,1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Число пролеченных сельских жителей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Уровень необоснованной госпитализации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</a:tbl>
          </a:graphicData>
        </a:graphic>
      </p:graphicFrame>
      <p:sp>
        <p:nvSpPr>
          <p:cNvPr id="2566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0D730E3-959E-4424-BBB7-0CA3E4842A63}" type="slidenum">
              <a:rPr lang="ru-RU"/>
              <a:pPr/>
              <a:t>16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B45257-7325-4121-ACFE-9D574404F449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548680"/>
            <a:ext cx="842493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/>
              <a:t>Среднегодовая занятость </a:t>
            </a:r>
            <a:r>
              <a:rPr lang="ru-RU" b="1" dirty="0" smtClean="0"/>
              <a:t>койки, </a:t>
            </a:r>
            <a:r>
              <a:rPr lang="ru-RU" b="1" dirty="0">
                <a:solidFill>
                  <a:prstClr val="black"/>
                </a:solidFill>
              </a:rPr>
              <a:t>Средняя длительность пребывания больных в стационаре </a:t>
            </a:r>
            <a:r>
              <a:rPr lang="ru-RU" b="1" dirty="0" smtClean="0"/>
              <a:t> </a:t>
            </a:r>
            <a:r>
              <a:rPr lang="ru-RU" b="1" dirty="0"/>
              <a:t>в дерматовенерологическом отделении превышает средний сложившийся показатель в связи со следующими факторами</a:t>
            </a:r>
            <a:r>
              <a:rPr lang="ru-RU" b="1" dirty="0" smtClean="0"/>
              <a:t>:</a:t>
            </a:r>
          </a:p>
          <a:p>
            <a:pPr lvl="0"/>
            <a:endParaRPr lang="ru-RU" sz="1600" b="1" dirty="0" smtClean="0"/>
          </a:p>
          <a:p>
            <a:pPr lvl="0"/>
            <a:r>
              <a:rPr lang="ru-RU" sz="1600" dirty="0">
                <a:solidFill>
                  <a:prstClr val="black"/>
                </a:solidFill>
              </a:rPr>
              <a:t>1) увеличением в структуре заболеваемости удельного веса  грибковых заболеваний, </a:t>
            </a:r>
            <a:r>
              <a:rPr lang="ru-RU" sz="1600" dirty="0" smtClean="0">
                <a:solidFill>
                  <a:prstClr val="black"/>
                </a:solidFill>
              </a:rPr>
              <a:t>сифилиса, хронических кожных заболеваний (псориаз, </a:t>
            </a:r>
            <a:r>
              <a:rPr lang="ru-RU" sz="1600" dirty="0" err="1" smtClean="0">
                <a:solidFill>
                  <a:prstClr val="black"/>
                </a:solidFill>
              </a:rPr>
              <a:t>атопический</a:t>
            </a:r>
            <a:r>
              <a:rPr lang="ru-RU" sz="1600" dirty="0" smtClean="0">
                <a:solidFill>
                  <a:prstClr val="black"/>
                </a:solidFill>
              </a:rPr>
              <a:t> дерматит). </a:t>
            </a:r>
            <a:endParaRPr lang="ru-RU" sz="1600" dirty="0">
              <a:solidFill>
                <a:prstClr val="black"/>
              </a:solidFill>
            </a:endParaRPr>
          </a:p>
          <a:p>
            <a:pPr lvl="0"/>
            <a:r>
              <a:rPr lang="ru-RU" sz="1600" dirty="0">
                <a:solidFill>
                  <a:prstClr val="black"/>
                </a:solidFill>
              </a:rPr>
              <a:t>2) учитывая значительный перевес  инфекционно-паразитарных  заболеваний, </a:t>
            </a:r>
            <a:r>
              <a:rPr lang="ru-RU" sz="1600" dirty="0" smtClean="0">
                <a:solidFill>
                  <a:prstClr val="black"/>
                </a:solidFill>
              </a:rPr>
              <a:t>хронических кожных заболеваний, инфекций передаваемых половым путем </a:t>
            </a:r>
            <a:r>
              <a:rPr lang="ru-RU" sz="1600" dirty="0">
                <a:solidFill>
                  <a:prstClr val="black"/>
                </a:solidFill>
              </a:rPr>
              <a:t>над остальными видами заболеваний следует отметить недостаточность обеспечения </a:t>
            </a:r>
            <a:r>
              <a:rPr lang="ru-RU" sz="1600" dirty="0" smtClean="0">
                <a:solidFill>
                  <a:prstClr val="black"/>
                </a:solidFill>
              </a:rPr>
              <a:t>койками. </a:t>
            </a:r>
            <a:endParaRPr lang="ru-RU" sz="1600" dirty="0">
              <a:solidFill>
                <a:prstClr val="black"/>
              </a:solidFill>
            </a:endParaRPr>
          </a:p>
          <a:p>
            <a:pPr lvl="0"/>
            <a:r>
              <a:rPr lang="ru-RU" sz="1600" dirty="0">
                <a:solidFill>
                  <a:prstClr val="black"/>
                </a:solidFill>
              </a:rPr>
              <a:t>3) в связи с необходимостью постоянного функционирования дерматовенерологического отделения в исследуемом году, текущий ремонт не производился, что позволило обеспечить большую среднегодовую занятость койки, превышающую средний сложившийся показатель </a:t>
            </a:r>
          </a:p>
          <a:p>
            <a:pPr lvl="0"/>
            <a:r>
              <a:rPr lang="ru-RU" sz="1600" dirty="0">
                <a:solidFill>
                  <a:prstClr val="black"/>
                </a:solidFill>
              </a:rPr>
              <a:t>4) несвоевременная выписка из </a:t>
            </a:r>
            <a:r>
              <a:rPr lang="ru-RU" sz="1600" dirty="0" smtClean="0">
                <a:solidFill>
                  <a:prstClr val="black"/>
                </a:solidFill>
              </a:rPr>
              <a:t>стационара, т.к. сельские больные не имеют возможность перевестись на долечивание в дневной стационар.</a:t>
            </a:r>
            <a:endParaRPr lang="ru-RU" sz="1600" dirty="0">
              <a:solidFill>
                <a:prstClr val="black"/>
              </a:solidFill>
            </a:endParaRPr>
          </a:p>
          <a:p>
            <a:pPr lvl="0"/>
            <a:r>
              <a:rPr lang="ru-RU" sz="1600" dirty="0">
                <a:solidFill>
                  <a:prstClr val="black"/>
                </a:solidFill>
              </a:rPr>
              <a:t>5</a:t>
            </a:r>
            <a:r>
              <a:rPr lang="ru-RU" sz="1600" dirty="0" smtClean="0">
                <a:solidFill>
                  <a:prstClr val="black"/>
                </a:solidFill>
              </a:rPr>
              <a:t>) </a:t>
            </a:r>
            <a:r>
              <a:rPr lang="ru-RU" sz="1600" dirty="0">
                <a:solidFill>
                  <a:prstClr val="black"/>
                </a:solidFill>
              </a:rPr>
              <a:t>имеются недостатки в организации госпитализации и выписки больных, что приводило к значительному превышению занятости  коек </a:t>
            </a:r>
          </a:p>
          <a:p>
            <a:pPr lvl="0"/>
            <a:r>
              <a:rPr lang="ru-RU" sz="1600" dirty="0" smtClean="0">
                <a:solidFill>
                  <a:prstClr val="black"/>
                </a:solidFill>
              </a:rPr>
              <a:t>6) </a:t>
            </a:r>
            <a:r>
              <a:rPr lang="ru-RU" sz="1600" dirty="0">
                <a:solidFill>
                  <a:prstClr val="black"/>
                </a:solidFill>
              </a:rPr>
              <a:t>при наличии большого количества  хронических больных, нуждающихся в регулярном стационарном поддерживающем лечении и множество осложнений, требуется длительное пребывание больных в отделении 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14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85750" y="188913"/>
            <a:ext cx="8643938" cy="1143000"/>
          </a:xfrm>
          <a:prstGeom prst="rect">
            <a:avLst/>
          </a:prstGeom>
          <a:solidFill>
            <a:srgbClr val="FFC000">
              <a:alpha val="60000"/>
            </a:srgbClr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2800" b="1" dirty="0">
                <a:effectLst/>
              </a:rPr>
              <a:t>Лабораторные исследования для выявления больных сифилисом</a:t>
            </a:r>
            <a:endParaRPr lang="ru-RU" sz="2800" b="1" kern="0" dirty="0">
              <a:solidFill>
                <a:schemeClr val="tx2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41986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8852449-70C6-462B-AE02-4C20423BA373}" type="slidenum">
              <a:rPr lang="ru-RU"/>
              <a:pPr/>
              <a:t>18</a:t>
            </a:fld>
            <a:endParaRPr lang="ru-RU"/>
          </a:p>
        </p:txBody>
      </p:sp>
      <p:graphicFrame>
        <p:nvGraphicFramePr>
          <p:cNvPr id="38997" name="Group 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327367"/>
              </p:ext>
            </p:extLst>
          </p:nvPr>
        </p:nvGraphicFramePr>
        <p:xfrm>
          <a:off x="1116013" y="1651000"/>
          <a:ext cx="6985000" cy="4656516"/>
        </p:xfrm>
        <a:graphic>
          <a:graphicData uri="http://schemas.openxmlformats.org/drawingml/2006/table">
            <a:tbl>
              <a:tblPr/>
              <a:tblGrid>
                <a:gridCol w="287337"/>
                <a:gridCol w="3206750"/>
                <a:gridCol w="1744663"/>
                <a:gridCol w="1746250"/>
              </a:tblGrid>
              <a:tr h="56821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567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Серологические исследования всего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20910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15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Из них микрореакция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12356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10637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78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Из них реакция Вассермана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9643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0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Из них РПГА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11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Обследовано с целью выявления больных сифилисом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19405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17800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404664"/>
            <a:ext cx="8644830" cy="2088232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ПЦР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– лаборатории ГКП на ПХВ «МОКВД»</a:t>
            </a:r>
            <a:endParaRPr lang="ru-RU" sz="3600" b="1" dirty="0" smtClean="0"/>
          </a:p>
          <a:p>
            <a:pPr marL="0" indent="0" algn="just">
              <a:spcBef>
                <a:spcPct val="0"/>
              </a:spcBef>
              <a:buFontTx/>
              <a:buNone/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1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3877A37-D1C4-4834-8B85-4810A0668C74}" type="slidenum">
              <a:rPr lang="ru-RU"/>
              <a:pPr/>
              <a:t>19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339299"/>
              </p:ext>
            </p:extLst>
          </p:nvPr>
        </p:nvGraphicFramePr>
        <p:xfrm>
          <a:off x="539552" y="2636912"/>
          <a:ext cx="8136903" cy="2544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2301"/>
                <a:gridCol w="2712301"/>
                <a:gridCol w="2712301"/>
              </a:tblGrid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ru-RU" sz="3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ru-RU" sz="3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52106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Обследовано человек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2174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1770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52106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Выполнено исследований 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16857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8881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7B15EC0-DB87-4862-A960-74728F80C3F0}" type="slidenum">
              <a:rPr lang="ru-RU"/>
              <a:pPr/>
              <a:t>2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50825" y="765175"/>
            <a:ext cx="8569325" cy="50784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altLang="ru-RU" sz="2800" u="sng" dirty="0">
                <a:solidFill>
                  <a:schemeClr val="accent4"/>
                </a:solidFill>
                <a:effectLst/>
                <a:cs typeface="Times New Roman" pitchFamily="18" charset="0"/>
              </a:rPr>
              <a:t>«</a:t>
            </a:r>
            <a:r>
              <a:rPr lang="ru-RU" altLang="ru-RU" sz="2800" u="sng" dirty="0" err="1">
                <a:solidFill>
                  <a:schemeClr val="accent4"/>
                </a:solidFill>
                <a:effectLst/>
                <a:cs typeface="Times New Roman" pitchFamily="18" charset="0"/>
              </a:rPr>
              <a:t>Мангистауский</a:t>
            </a:r>
            <a:r>
              <a:rPr lang="ru-RU" altLang="ru-RU" sz="2800" u="sng" dirty="0">
                <a:solidFill>
                  <a:schemeClr val="accent4"/>
                </a:solidFill>
                <a:effectLst/>
                <a:cs typeface="Times New Roman" pitchFamily="18" charset="0"/>
              </a:rPr>
              <a:t>  областной </a:t>
            </a:r>
            <a:r>
              <a:rPr lang="ru-RU" altLang="ru-RU" sz="2800" u="sng" dirty="0" err="1">
                <a:solidFill>
                  <a:schemeClr val="accent4"/>
                </a:solidFill>
                <a:effectLst/>
                <a:cs typeface="Times New Roman" pitchFamily="18" charset="0"/>
              </a:rPr>
              <a:t>кожно</a:t>
            </a:r>
            <a:r>
              <a:rPr lang="ru-RU" altLang="ru-RU" sz="2800" u="sng" dirty="0">
                <a:solidFill>
                  <a:schemeClr val="accent4"/>
                </a:solidFill>
                <a:effectLst/>
                <a:cs typeface="Times New Roman" pitchFamily="18" charset="0"/>
              </a:rPr>
              <a:t> – венерологический диспансер»  управления здравоохранения  </a:t>
            </a:r>
            <a:r>
              <a:rPr lang="ru-RU" altLang="ru-RU" sz="2800" u="sng" dirty="0" err="1">
                <a:solidFill>
                  <a:schemeClr val="accent4"/>
                </a:solidFill>
                <a:effectLst/>
                <a:cs typeface="Times New Roman" pitchFamily="18" charset="0"/>
              </a:rPr>
              <a:t>Мангистауской</a:t>
            </a:r>
            <a:r>
              <a:rPr lang="ru-RU" altLang="ru-RU" sz="2800" u="sng" dirty="0">
                <a:solidFill>
                  <a:schemeClr val="accent4"/>
                </a:solidFill>
                <a:effectLst/>
                <a:cs typeface="Times New Roman" pitchFamily="18" charset="0"/>
              </a:rPr>
              <a:t> области </a:t>
            </a:r>
            <a:r>
              <a:rPr lang="ru-RU" altLang="ru-RU" sz="2400" dirty="0">
                <a:solidFill>
                  <a:schemeClr val="tx2"/>
                </a:solidFill>
                <a:effectLst/>
                <a:cs typeface="Times New Roman" pitchFamily="18" charset="0"/>
              </a:rPr>
              <a:t>оказывает дерматовенерологическую  помощь  населению. В своей деятельности руководствуется Конституцией РК, Кодексом РК « О здоровье народа и системе здравоохранения»,  отраслевыми нормативно-правовыми актами, Уставом медицинской организации, </a:t>
            </a:r>
            <a:r>
              <a:rPr lang="ru-RU" altLang="ru-RU" sz="2400" dirty="0">
                <a:solidFill>
                  <a:schemeClr val="tx2"/>
                </a:solidFill>
                <a:effectLst/>
              </a:rPr>
              <a:t>приказом  МЗ РК № 312 от 23.05.2011 г. «Об утверждении Положения об организациях, оказывающих дерматовенерологическую помощь» , и осуществляет  свою работу на основании государственной лицензии на медицинскую деятельность.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836613"/>
          </a:xfrm>
          <a:prstGeom prst="rect">
            <a:avLst/>
          </a:prstGeom>
          <a:solidFill>
            <a:srgbClr val="FFC000">
              <a:alpha val="59999"/>
            </a:srgbClr>
          </a:soli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 b="1" dirty="0">
                <a:effectLst/>
              </a:rPr>
              <a:t>Динамика заболеваемости сифилисом  в </a:t>
            </a:r>
            <a:r>
              <a:rPr lang="ru-RU" sz="2000" b="1" dirty="0" smtClean="0">
                <a:effectLst/>
              </a:rPr>
              <a:t>2014-2017 </a:t>
            </a:r>
            <a:r>
              <a:rPr lang="ru-RU" sz="2000" b="1" dirty="0">
                <a:effectLst/>
              </a:rPr>
              <a:t>гг. </a:t>
            </a:r>
          </a:p>
          <a:p>
            <a:pPr algn="ctr"/>
            <a:r>
              <a:rPr lang="ru-RU" sz="2000" b="1" dirty="0">
                <a:effectLst/>
              </a:rPr>
              <a:t>(на 100 тыс. населения)</a:t>
            </a:r>
            <a:endParaRPr lang="ru-RU" sz="2000" b="1" dirty="0">
              <a:solidFill>
                <a:schemeClr val="tx2"/>
              </a:solidFill>
              <a:effectLst/>
            </a:endParaRPr>
          </a:p>
        </p:txBody>
      </p:sp>
      <p:sp>
        <p:nvSpPr>
          <p:cNvPr id="44034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7B2C5DF-9A3A-47CF-AF16-4CD842A75AC5}" type="slidenum">
              <a:rPr lang="ru-RU"/>
              <a:pPr/>
              <a:t>20</a:t>
            </a:fld>
            <a:endParaRPr lang="ru-RU"/>
          </a:p>
        </p:txBody>
      </p:sp>
      <p:graphicFrame>
        <p:nvGraphicFramePr>
          <p:cNvPr id="42129" name="Group 1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244095"/>
              </p:ext>
            </p:extLst>
          </p:nvPr>
        </p:nvGraphicFramePr>
        <p:xfrm>
          <a:off x="0" y="846138"/>
          <a:ext cx="8893175" cy="5768024"/>
        </p:xfrm>
        <a:graphic>
          <a:graphicData uri="http://schemas.openxmlformats.org/drawingml/2006/table">
            <a:tbl>
              <a:tblPr/>
              <a:tblGrid>
                <a:gridCol w="1519238"/>
                <a:gridCol w="614362"/>
                <a:gridCol w="1350963"/>
                <a:gridCol w="1352550"/>
                <a:gridCol w="1352550"/>
                <a:gridCol w="1350962"/>
                <a:gridCol w="1352550"/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 Актау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абс.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инт.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22,2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24,8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24,2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 Жанаозен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абс.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инт.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12,2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16,1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23,4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Тупкараганский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абс.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инт.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29,6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12,4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36,0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Каракиянский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абс.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инт.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24,1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20,5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Мангистауский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абс.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инт.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16,7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16,6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Бейнеуский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р-н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абс.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инт.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9,9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12,7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Мунаилинский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р-н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абс.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инт.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28,2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24,8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Область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абс.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145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инт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18,8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19,3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22,7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6"/>
          <p:cNvSpPr>
            <a:spLocks noChangeArrowheads="1"/>
          </p:cNvSpPr>
          <p:nvPr/>
        </p:nvSpPr>
        <p:spPr bwMode="auto">
          <a:xfrm>
            <a:off x="0" y="0"/>
            <a:ext cx="9144000" cy="1628775"/>
          </a:xfrm>
          <a:prstGeom prst="rect">
            <a:avLst/>
          </a:prstGeom>
          <a:solidFill>
            <a:srgbClr val="FFC000"/>
          </a:solidFill>
          <a:ln w="9525">
            <a:solidFill>
              <a:srgbClr val="9933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600" b="1" i="1" dirty="0">
                <a:solidFill>
                  <a:schemeClr val="tx2"/>
                </a:solidFill>
                <a:effectLst/>
                <a:latin typeface="Monotype Corsiva" pitchFamily="66" charset="0"/>
              </a:rPr>
              <a:t>Динамика заболеваемости сифилисом (все формы) </a:t>
            </a:r>
            <a:br>
              <a:rPr lang="ru-RU" sz="3600" b="1" i="1" dirty="0">
                <a:solidFill>
                  <a:schemeClr val="tx2"/>
                </a:solidFill>
                <a:effectLst/>
                <a:latin typeface="Monotype Corsiva" pitchFamily="66" charset="0"/>
              </a:rPr>
            </a:br>
            <a:r>
              <a:rPr lang="ru-RU" sz="3600" b="1" i="1" dirty="0">
                <a:solidFill>
                  <a:schemeClr val="tx2"/>
                </a:solidFill>
                <a:effectLst/>
                <a:latin typeface="Monotype Corsiva" pitchFamily="66" charset="0"/>
              </a:rPr>
              <a:t>в </a:t>
            </a:r>
            <a:r>
              <a:rPr lang="ru-RU" sz="3600" b="1" i="1" dirty="0" err="1">
                <a:solidFill>
                  <a:schemeClr val="tx2"/>
                </a:solidFill>
                <a:effectLst/>
                <a:latin typeface="Monotype Corsiva" pitchFamily="66" charset="0"/>
              </a:rPr>
              <a:t>Мангистауском</a:t>
            </a:r>
            <a:r>
              <a:rPr lang="ru-RU" sz="3600" b="1" i="1" dirty="0">
                <a:solidFill>
                  <a:schemeClr val="tx2"/>
                </a:solidFill>
                <a:effectLst/>
                <a:latin typeface="Monotype Corsiva" pitchFamily="66" charset="0"/>
              </a:rPr>
              <a:t> </a:t>
            </a:r>
            <a:r>
              <a:rPr lang="ru-RU" sz="3600" b="1" i="1" dirty="0" err="1">
                <a:solidFill>
                  <a:schemeClr val="tx2"/>
                </a:solidFill>
                <a:effectLst/>
                <a:latin typeface="Monotype Corsiva" pitchFamily="66" charset="0"/>
              </a:rPr>
              <a:t>кожновенерологическом</a:t>
            </a:r>
            <a:r>
              <a:rPr lang="ru-RU" sz="3600" b="1" i="1" dirty="0">
                <a:solidFill>
                  <a:schemeClr val="tx2"/>
                </a:solidFill>
                <a:effectLst/>
                <a:latin typeface="Monotype Corsiva" pitchFamily="66" charset="0"/>
              </a:rPr>
              <a:t> </a:t>
            </a:r>
            <a:r>
              <a:rPr lang="ru-RU" sz="3600" b="1" i="1" dirty="0" smtClean="0">
                <a:solidFill>
                  <a:schemeClr val="tx2"/>
                </a:solidFill>
                <a:effectLst/>
                <a:latin typeface="Monotype Corsiva" pitchFamily="66" charset="0"/>
              </a:rPr>
              <a:t>диспансере  за 2018 год</a:t>
            </a:r>
            <a:endParaRPr lang="ru-RU" sz="3600" b="1" i="1" dirty="0">
              <a:solidFill>
                <a:schemeClr val="tx2"/>
              </a:solidFill>
              <a:effectLst/>
              <a:latin typeface="Monotype Corsiva" pitchFamily="66" charset="0"/>
            </a:endParaRPr>
          </a:p>
        </p:txBody>
      </p:sp>
      <p:graphicFrame>
        <p:nvGraphicFramePr>
          <p:cNvPr id="45058" name="Object 7"/>
          <p:cNvGraphicFramePr>
            <a:graphicFrameLocks noGrp="1" noChangeAspect="1"/>
          </p:cNvGraphicFramePr>
          <p:nvPr>
            <p:ph idx="1"/>
          </p:nvPr>
        </p:nvGraphicFramePr>
        <p:xfrm>
          <a:off x="790575" y="1481138"/>
          <a:ext cx="7562850" cy="452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37" name="Диаграмма" r:id="rId3" imgW="9248751" imgH="5524602" progId="">
                  <p:embed/>
                </p:oleObj>
              </mc:Choice>
              <mc:Fallback>
                <p:oleObj name="Диаграмма" r:id="rId3" imgW="9248751" imgH="5524602" progId="">
                  <p:embed/>
                  <p:pic>
                    <p:nvPicPr>
                      <p:cNvPr id="0" name="Picture 5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0575" y="1481138"/>
                        <a:ext cx="7562850" cy="4525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2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2C8D638-7A92-4D9A-A661-B04C1BDAAD02}" type="slidenum">
              <a:rPr lang="ru-RU"/>
              <a:pPr/>
              <a:t>21</a:t>
            </a:fld>
            <a:endParaRPr lang="ru-RU"/>
          </a:p>
        </p:txBody>
      </p:sp>
      <p:graphicFrame>
        <p:nvGraphicFramePr>
          <p:cNvPr id="4506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9676999"/>
              </p:ext>
            </p:extLst>
          </p:nvPr>
        </p:nvGraphicFramePr>
        <p:xfrm>
          <a:off x="539750" y="1844675"/>
          <a:ext cx="7872413" cy="433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38" name="Диаграмма" r:id="rId5" imgW="6096075" imgH="4333784" progId="MSGraph.Chart.8">
                  <p:embed followColorScheme="full"/>
                </p:oleObj>
              </mc:Choice>
              <mc:Fallback>
                <p:oleObj name="Диаграмма" r:id="rId5" imgW="6096075" imgH="4333784" progId="MSGraph.Chart.8">
                  <p:embed followColorScheme="full"/>
                  <p:pic>
                    <p:nvPicPr>
                      <p:cNvPr id="0" name="Picture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844675"/>
                        <a:ext cx="7872413" cy="433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85750" y="188913"/>
            <a:ext cx="8643938" cy="1143000"/>
          </a:xfrm>
          <a:prstGeom prst="rect">
            <a:avLst/>
          </a:prstGeom>
          <a:solidFill>
            <a:srgbClr val="FFC000">
              <a:alpha val="60000"/>
            </a:srgbClr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2800" b="1" dirty="0">
                <a:effectLst/>
              </a:rPr>
              <a:t>Выявление больных сифилисом от общего числа обследованных контактов заболевших</a:t>
            </a:r>
            <a:endParaRPr lang="ru-RU" sz="2800" b="1" kern="0" dirty="0">
              <a:solidFill>
                <a:schemeClr val="tx2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46086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5944FEA-5855-4001-9C08-8220545FC184}" type="slidenum">
              <a:rPr lang="ru-RU"/>
              <a:pPr/>
              <a:t>22</a:t>
            </a:fld>
            <a:endParaRPr lang="ru-RU"/>
          </a:p>
        </p:txBody>
      </p:sp>
      <p:sp>
        <p:nvSpPr>
          <p:cNvPr id="46087" name="Rectangle 5"/>
          <p:cNvSpPr>
            <a:spLocks noChangeArrowheads="1"/>
          </p:cNvSpPr>
          <p:nvPr/>
        </p:nvSpPr>
        <p:spPr bwMode="auto">
          <a:xfrm>
            <a:off x="0" y="1581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effectLst/>
            </a:endParaRPr>
          </a:p>
        </p:txBody>
      </p:sp>
      <p:graphicFrame>
        <p:nvGraphicFramePr>
          <p:cNvPr id="4608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5434296"/>
              </p:ext>
            </p:extLst>
          </p:nvPr>
        </p:nvGraphicFramePr>
        <p:xfrm>
          <a:off x="0" y="1581150"/>
          <a:ext cx="8496300" cy="369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23" name="Диаграмма" r:id="rId3" imgW="8496389" imgH="3695661" progId="MSGraph.Chart.8">
                  <p:embed/>
                </p:oleObj>
              </mc:Choice>
              <mc:Fallback>
                <p:oleObj name="Диаграмма" r:id="rId3" imgW="8496389" imgH="3695661" progId="MSGraph.Chart.8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581150"/>
                        <a:ext cx="8496300" cy="3695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79388" y="188913"/>
            <a:ext cx="8750300" cy="1143000"/>
          </a:xfrm>
          <a:prstGeom prst="rect">
            <a:avLst/>
          </a:prstGeom>
          <a:solidFill>
            <a:srgbClr val="FFC000">
              <a:alpha val="60000"/>
            </a:srgbClr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2800" b="1" dirty="0">
                <a:effectLst/>
              </a:rPr>
              <a:t> Беременные женщины от всех женщин с впервые установленным диагнозом «сифилис» </a:t>
            </a:r>
            <a:endParaRPr lang="ru-RU" sz="2800" b="1" kern="0" dirty="0">
              <a:solidFill>
                <a:schemeClr val="tx2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49161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C7F7DE4-78CE-4989-B70E-A786969411BF}" type="slidenum">
              <a:rPr lang="ru-RU" smtClean="0"/>
              <a:pPr/>
              <a:t>23</a:t>
            </a:fld>
            <a:endParaRPr lang="ru-RU" smtClean="0"/>
          </a:p>
        </p:txBody>
      </p:sp>
      <p:graphicFrame>
        <p:nvGraphicFramePr>
          <p:cNvPr id="4915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2102463"/>
              </p:ext>
            </p:extLst>
          </p:nvPr>
        </p:nvGraphicFramePr>
        <p:xfrm>
          <a:off x="179388" y="1412875"/>
          <a:ext cx="8713787" cy="491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99" name="Диаграмма" r:id="rId3" imgW="6829504" imgH="4067089" progId="MSGraph.Chart.8">
                  <p:embed followColorScheme="full"/>
                </p:oleObj>
              </mc:Choice>
              <mc:Fallback>
                <p:oleObj name="Диаграмма" r:id="rId3" imgW="6829504" imgH="4067089" progId="MSGraph.Chart.8">
                  <p:embed followColorScheme="full"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412875"/>
                        <a:ext cx="8713787" cy="491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225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3150271"/>
              </p:ext>
            </p:extLst>
          </p:nvPr>
        </p:nvGraphicFramePr>
        <p:xfrm>
          <a:off x="179388" y="1519238"/>
          <a:ext cx="8785101" cy="2547430"/>
        </p:xfrm>
        <a:graphic>
          <a:graphicData uri="http://schemas.openxmlformats.org/drawingml/2006/table">
            <a:tbl>
              <a:tblPr/>
              <a:tblGrid>
                <a:gridCol w="3376166"/>
                <a:gridCol w="1036471"/>
                <a:gridCol w="1092714"/>
                <a:gridCol w="1094322"/>
                <a:gridCol w="1169847"/>
                <a:gridCol w="1015581"/>
              </a:tblGrid>
              <a:tr h="4430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10" marB="4571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1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kumimoji="0" lang="ru-RU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10" marB="4571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1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kumimoji="0" lang="ru-RU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10" marB="4571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1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kumimoji="0" lang="ru-RU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10" marB="4571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1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kumimoji="0" lang="ru-RU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10" marB="4571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1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kumimoji="0" lang="ru-RU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10" marB="4571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1D3"/>
                    </a:solidFill>
                  </a:tcPr>
                </a:tc>
              </a:tr>
              <a:tr h="5020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Всего: </a:t>
                      </a:r>
                    </a:p>
                  </a:txBody>
                  <a:tcPr marL="91439" marR="91439" marT="45710" marB="4571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1439" marR="91439" marT="45710" marB="4571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L="91439" marR="91439" marT="45710" marB="4571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marL="91439" marR="91439" marT="45710" marB="4571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L="91439" marR="91439" marT="45710" marB="4571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1439" marR="91439" marT="45710" marB="4571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</a:tr>
              <a:tr h="5358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т.ч. ранний врожденный</a:t>
                      </a:r>
                    </a:p>
                  </a:txBody>
                  <a:tcPr marL="91439" marR="91439" marT="45710" marB="4571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1439" marR="91439" marT="45710" marB="4571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1439" marR="91439" marT="45710" marB="4571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L="91439" marR="91439" marT="45710" marB="4571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91439" marR="91439" marT="45710" marB="4571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1439" marR="91439" marT="45710" marB="4571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</a:tr>
              <a:tr h="5020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заразились бытовым путем</a:t>
                      </a:r>
                    </a:p>
                  </a:txBody>
                  <a:tcPr marL="91439" marR="91439" marT="45710" marB="4571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1439" marR="91439" marT="45710" marB="4571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L="91439" marR="91439" marT="45710" marB="4571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L="91439" marR="91439" marT="45710" marB="4571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91439" marR="91439" marT="45710" marB="4571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39" marR="91439" marT="45710" marB="4571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</a:tr>
              <a:tr h="5020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заразились половым путем</a:t>
                      </a:r>
                    </a:p>
                  </a:txBody>
                  <a:tcPr marL="91439" marR="91439" marT="45710" marB="4571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1439" marR="91439" marT="45710" marB="4571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1439" marR="91439" marT="45710" marB="4571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1439" marR="91439" marT="45710" marB="4571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1439" marR="91439" marT="45710" marB="4571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1439" marR="91439" marT="45710" marB="4571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</a:tr>
            </a:tbl>
          </a:graphicData>
        </a:graphic>
      </p:graphicFrame>
      <p:sp>
        <p:nvSpPr>
          <p:cNvPr id="81967" name="Rectangle 167"/>
          <p:cNvSpPr>
            <a:spLocks noChangeArrowheads="1"/>
          </p:cNvSpPr>
          <p:nvPr/>
        </p:nvSpPr>
        <p:spPr bwMode="auto">
          <a:xfrm>
            <a:off x="0" y="5062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effectLst/>
            </a:endParaRPr>
          </a:p>
        </p:txBody>
      </p:sp>
      <p:sp>
        <p:nvSpPr>
          <p:cNvPr id="45" name="Rectangle 2"/>
          <p:cNvSpPr txBox="1">
            <a:spLocks noChangeArrowheads="1"/>
          </p:cNvSpPr>
          <p:nvPr/>
        </p:nvSpPr>
        <p:spPr bwMode="auto">
          <a:xfrm>
            <a:off x="285750" y="214313"/>
            <a:ext cx="8643938" cy="1143000"/>
          </a:xfrm>
          <a:prstGeom prst="rect">
            <a:avLst/>
          </a:prstGeom>
          <a:solidFill>
            <a:srgbClr val="FFC000">
              <a:alpha val="60000"/>
            </a:srgbClr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2800" b="1" dirty="0">
                <a:effectLst/>
              </a:rPr>
              <a:t>Заболеваемость  детей в возрасте до 14 лет, заболевших сифилисом в области </a:t>
            </a:r>
            <a:endParaRPr lang="ru-RU" sz="2800" b="1" dirty="0" smtClean="0">
              <a:effectLst/>
            </a:endParaRPr>
          </a:p>
          <a:p>
            <a:pPr algn="ctr">
              <a:defRPr/>
            </a:pPr>
            <a:r>
              <a:rPr lang="ru-RU" sz="2800" b="1" dirty="0" smtClean="0">
                <a:effectLst/>
              </a:rPr>
              <a:t> </a:t>
            </a:r>
            <a:r>
              <a:rPr lang="ru-RU" sz="2800" b="1" dirty="0">
                <a:effectLst/>
              </a:rPr>
              <a:t>в </a:t>
            </a:r>
            <a:r>
              <a:rPr lang="ru-RU" sz="2800" b="1" dirty="0" smtClean="0">
                <a:effectLst/>
              </a:rPr>
              <a:t>2014-2018 </a:t>
            </a:r>
            <a:r>
              <a:rPr lang="ru-RU" sz="2800" b="1" dirty="0" err="1">
                <a:effectLst/>
              </a:rPr>
              <a:t>гг</a:t>
            </a:r>
            <a:r>
              <a:rPr lang="ru-RU" sz="2800" dirty="0">
                <a:effectLst/>
              </a:rPr>
              <a:t> .</a:t>
            </a:r>
            <a:endParaRPr lang="ru-RU" sz="2800" b="1" kern="0" dirty="0">
              <a:solidFill>
                <a:schemeClr val="tx2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81969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C1D45C6-87B9-42CD-A5AC-F3D68E5F7D8E}" type="slidenum">
              <a:rPr lang="ru-RU"/>
              <a:pPr/>
              <a:t>24</a:t>
            </a:fld>
            <a:endParaRPr lang="ru-RU"/>
          </a:p>
        </p:txBody>
      </p:sp>
      <p:graphicFrame>
        <p:nvGraphicFramePr>
          <p:cNvPr id="819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565813"/>
              </p:ext>
            </p:extLst>
          </p:nvPr>
        </p:nvGraphicFramePr>
        <p:xfrm>
          <a:off x="323850" y="4221163"/>
          <a:ext cx="8648700" cy="208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3" name="Диаграмма" r:id="rId3" imgW="8648636" imgH="1781292" progId="MSGraph.Chart.8">
                  <p:embed followColorScheme="full"/>
                </p:oleObj>
              </mc:Choice>
              <mc:Fallback>
                <p:oleObj name="Диаграмма" r:id="rId3" imgW="8648636" imgH="1781292" progId="MSGraph.Chart.8">
                  <p:embed followColorScheme="full"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4221163"/>
                        <a:ext cx="8648700" cy="2087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753" name="Group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354877"/>
              </p:ext>
            </p:extLst>
          </p:nvPr>
        </p:nvGraphicFramePr>
        <p:xfrm>
          <a:off x="285750" y="1844675"/>
          <a:ext cx="8607425" cy="2376264"/>
        </p:xfrm>
        <a:graphic>
          <a:graphicData uri="http://schemas.openxmlformats.org/drawingml/2006/table">
            <a:tbl>
              <a:tblPr/>
              <a:tblGrid>
                <a:gridCol w="1720850"/>
                <a:gridCol w="1722438"/>
                <a:gridCol w="1720850"/>
                <a:gridCol w="1720850"/>
                <a:gridCol w="1722437"/>
              </a:tblGrid>
              <a:tr h="153332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48" marB="4574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1D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48" marB="4574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1D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48" marB="4574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1D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48" marB="4574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1D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48" marB="4574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1D3"/>
                    </a:solidFill>
                  </a:tcPr>
                </a:tc>
              </a:tr>
              <a:tr h="8429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1439" marR="91439" marT="45748" marB="4574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L="91439" marR="91439" marT="45748" marB="4574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91439" marR="91439" marT="45748" marB="4574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91439" marR="91439" marT="45748" marB="4574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1439" marR="91439" marT="45748" marB="4574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</a:tr>
            </a:tbl>
          </a:graphicData>
        </a:graphic>
      </p:graphicFrame>
      <p:sp>
        <p:nvSpPr>
          <p:cNvPr id="82965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670401D-64BD-49CA-8DE7-5FE8B1FDF6A9}" type="slidenum">
              <a:rPr lang="ru-RU"/>
              <a:pPr/>
              <a:t>25</a:t>
            </a:fld>
            <a:endParaRPr lang="ru-RU"/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285750" y="214313"/>
            <a:ext cx="8643938" cy="1143000"/>
          </a:xfrm>
          <a:prstGeom prst="rect">
            <a:avLst/>
          </a:prstGeom>
          <a:solidFill>
            <a:srgbClr val="FFC000">
              <a:alpha val="60000"/>
            </a:srgbClr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2800" b="1" dirty="0">
                <a:effectLst/>
              </a:rPr>
              <a:t>Заболеваемость  подростков, </a:t>
            </a:r>
          </a:p>
          <a:p>
            <a:pPr algn="ctr">
              <a:defRPr/>
            </a:pPr>
            <a:r>
              <a:rPr lang="ru-RU" sz="2800" b="1" dirty="0">
                <a:effectLst/>
              </a:rPr>
              <a:t>заболевших сифилисом в </a:t>
            </a:r>
            <a:r>
              <a:rPr lang="ru-RU" sz="2800" b="1" dirty="0" smtClean="0">
                <a:effectLst/>
              </a:rPr>
              <a:t>2014-2018 </a:t>
            </a:r>
            <a:r>
              <a:rPr lang="ru-RU" sz="2800" b="1" dirty="0">
                <a:effectLst/>
              </a:rPr>
              <a:t>гг.</a:t>
            </a:r>
            <a:endParaRPr lang="ru-RU" sz="2800" b="1" kern="0" dirty="0">
              <a:solidFill>
                <a:schemeClr val="tx2"/>
              </a:solidFill>
              <a:effectLst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900190"/>
          </a:xfrm>
        </p:spPr>
        <p:txBody>
          <a:bodyPr>
            <a:normAutofit fontScale="550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kk-KZ" altLang="ru-RU" sz="33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Увеличение количества сифилиса </a:t>
            </a:r>
            <a:r>
              <a:rPr lang="ru-RU" altLang="ru-RU" sz="33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по области, является результатом </a:t>
            </a:r>
            <a:r>
              <a:rPr lang="ru-RU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300" dirty="0">
                <a:latin typeface="Arial" panose="020B0604020202020204" pitchFamily="34" charset="0"/>
                <a:cs typeface="Arial" panose="020B0604020202020204" pitchFamily="34" charset="0"/>
              </a:rPr>
              <a:t>ряда негативных тенденций: дезорганизации единой </a:t>
            </a:r>
            <a:r>
              <a:rPr lang="ru-RU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государственной </a:t>
            </a:r>
            <a:r>
              <a:rPr lang="ru-RU" sz="3300" dirty="0">
                <a:latin typeface="Arial" panose="020B0604020202020204" pitchFamily="34" charset="0"/>
                <a:cs typeface="Arial" panose="020B0604020202020204" pitchFamily="34" charset="0"/>
              </a:rPr>
              <a:t>системы по борьбе с венерическими болезнями, предусматривающей полный учет и госпитализацию больных с заразными формами сифилиса, основанной на доступной бесплатной диагностической, лечебной и профилактической помощи; высокого уровня сочетанных форм ИППП; резкого социально-экономического и </a:t>
            </a:r>
            <a:r>
              <a:rPr lang="ru-RU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социально-нравственного расслоения общества,  </a:t>
            </a:r>
            <a:r>
              <a:rPr lang="ru-RU" sz="3300" dirty="0">
                <a:latin typeface="Arial" panose="020B0604020202020204" pitchFamily="34" charset="0"/>
                <a:cs typeface="Arial" panose="020B0604020202020204" pitchFamily="34" charset="0"/>
              </a:rPr>
              <a:t>сформировавшегося нерегламентированного государством рынка медицинских </a:t>
            </a:r>
            <a:r>
              <a:rPr lang="ru-RU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услуг,  </a:t>
            </a:r>
            <a:r>
              <a:rPr lang="ru-RU" sz="3300" dirty="0">
                <a:latin typeface="Arial" panose="020B0604020202020204" pitchFamily="34" charset="0"/>
                <a:cs typeface="Arial" panose="020B0604020202020204" pitchFamily="34" charset="0"/>
              </a:rPr>
              <a:t>повышенной миграции из сел в города и обратно за счет вынужденных переселенцев и </a:t>
            </a:r>
            <a:r>
              <a:rPr lang="ru-RU" sz="3300" dirty="0" err="1">
                <a:latin typeface="Arial" panose="020B0604020202020204" pitchFamily="34" charset="0"/>
                <a:cs typeface="Arial" panose="020B0604020202020204" pitchFamily="34" charset="0"/>
              </a:rPr>
              <a:t>гастарбайтеров</a:t>
            </a:r>
            <a:r>
              <a:rPr lang="ru-RU" sz="3300" dirty="0">
                <a:latin typeface="Arial" panose="020B0604020202020204" pitchFamily="34" charset="0"/>
                <a:cs typeface="Arial" panose="020B0604020202020204" pitchFamily="34" charset="0"/>
              </a:rPr>
              <a:t>; увеличения численности лиц, образующих «группу риска» и увеличения количества новых социально-</a:t>
            </a:r>
            <a:r>
              <a:rPr lang="ru-RU" sz="3300" dirty="0" err="1">
                <a:latin typeface="Arial" panose="020B0604020202020204" pitchFamily="34" charset="0"/>
                <a:cs typeface="Arial" panose="020B0604020202020204" pitchFamily="34" charset="0"/>
              </a:rPr>
              <a:t>дезадаптированных</a:t>
            </a:r>
            <a:r>
              <a:rPr lang="ru-RU" sz="3300" dirty="0">
                <a:latin typeface="Arial" panose="020B0604020202020204" pitchFamily="34" charset="0"/>
                <a:cs typeface="Arial" panose="020B0604020202020204" pitchFamily="34" charset="0"/>
              </a:rPr>
              <a:t> групп населения, куда можно отнести и жителей сельской </a:t>
            </a:r>
            <a:r>
              <a:rPr lang="ru-RU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местности. </a:t>
            </a:r>
            <a:r>
              <a:rPr lang="kk-KZ" altLang="ru-RU" sz="33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Развитие в распространении инфекции, передающихся половым путем принадлежит уязвимым группам населения: работникам интим услуг, потребителям наркотиков, лицам без определенного места жительства, заключенным, мигрантам, беспризорным детям.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altLang="ru-RU" sz="33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За описываемый период в сравнении с 2017 г.  по </a:t>
            </a:r>
            <a:r>
              <a:rPr lang="ru-RU" altLang="ru-RU" sz="33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Мангистауской</a:t>
            </a:r>
            <a:r>
              <a:rPr lang="ru-RU" altLang="ru-RU" sz="33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области случаев врожденного сифилиса зарегистрировано - 4. </a:t>
            </a:r>
            <a:endParaRPr lang="kk-KZ" altLang="ru-RU" sz="33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ru-RU" dirty="0"/>
          </a:p>
        </p:txBody>
      </p:sp>
      <p:sp>
        <p:nvSpPr>
          <p:cNvPr id="83970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524D160-D81B-4A03-87B5-FFBB4067F2BF}" type="slidenum">
              <a:rPr lang="ru-RU"/>
              <a:pPr/>
              <a:t>26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3600" u="sng" dirty="0" smtClean="0">
                <a:solidFill>
                  <a:schemeClr val="accent4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Увеличение сифилиса произошло по следующим причинам:</a:t>
            </a:r>
            <a:endParaRPr lang="ru-RU" sz="3600" dirty="0">
              <a:solidFill>
                <a:schemeClr val="accent4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accent1"/>
                </a:solidFill>
                <a:effectLst/>
                <a:latin typeface="Arial" pitchFamily="34" charset="0"/>
                <a:cs typeface="Arial" pitchFamily="34" charset="0"/>
              </a:rPr>
              <a:t>Динамика заболеваемости гонореей за</a:t>
            </a:r>
            <a:br>
              <a:rPr lang="ru-RU" sz="3200" dirty="0" smtClean="0">
                <a:solidFill>
                  <a:schemeClr val="accent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solidFill>
                  <a:schemeClr val="accent1"/>
                </a:solidFill>
                <a:effectLst/>
                <a:latin typeface="Arial" pitchFamily="34" charset="0"/>
                <a:cs typeface="Arial" pitchFamily="34" charset="0"/>
              </a:rPr>
              <a:t> 2013-2017 гг. (на 100 тыс. населения)</a:t>
            </a:r>
            <a:endParaRPr lang="ru-RU" sz="32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038539782"/>
              </p:ext>
            </p:extLst>
          </p:nvPr>
        </p:nvGraphicFramePr>
        <p:xfrm>
          <a:off x="468313" y="1628775"/>
          <a:ext cx="8466137" cy="1728190"/>
        </p:xfrm>
        <a:graphic>
          <a:graphicData uri="http://schemas.openxmlformats.org/drawingml/2006/table">
            <a:tbl>
              <a:tblPr/>
              <a:tblGrid>
                <a:gridCol w="2087562"/>
                <a:gridCol w="720725"/>
                <a:gridCol w="962025"/>
                <a:gridCol w="1173163"/>
                <a:gridCol w="1174750"/>
                <a:gridCol w="1173162"/>
                <a:gridCol w="1174750"/>
              </a:tblGrid>
              <a:tr h="574652"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8886">
                <a:tc rowSpan="2"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По области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абс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инт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9909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C7F1983-EAEE-4DA1-BDBF-C24772973E50}" type="slidenum">
              <a:rPr lang="ru-RU"/>
              <a:pPr/>
              <a:t>27</a:t>
            </a:fld>
            <a:endParaRPr lang="ru-RU"/>
          </a:p>
        </p:txBody>
      </p:sp>
      <p:graphicFrame>
        <p:nvGraphicFramePr>
          <p:cNvPr id="798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3421991"/>
              </p:ext>
            </p:extLst>
          </p:nvPr>
        </p:nvGraphicFramePr>
        <p:xfrm>
          <a:off x="469900" y="3594100"/>
          <a:ext cx="8369300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14" name="Диаграмма" r:id="rId3" imgW="6096075" imgH="2276350" progId="MSGraph.Chart.8">
                  <p:embed followColorScheme="full"/>
                </p:oleObj>
              </mc:Choice>
              <mc:Fallback>
                <p:oleObj name="Диаграмма" r:id="rId3" imgW="6096075" imgH="2276350" progId="MSGraph.Chart.8">
                  <p:embed followColorScheme="full"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900" y="3594100"/>
                        <a:ext cx="8369300" cy="312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B45257-7325-4121-ACFE-9D574404F449}" type="slidenum">
              <a:rPr lang="ru-RU" smtClean="0"/>
              <a:pPr>
                <a:defRPr/>
              </a:pPr>
              <a:t>28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908720"/>
            <a:ext cx="82809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Ситуация с гонореей неровная.  Отмечается некоторая тенденция к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снижению  </a:t>
            </a:r>
            <a:r>
              <a:rPr lang="ru-RU" dirty="0">
                <a:effectLst/>
                <a:latin typeface="Times New Roman"/>
                <a:ea typeface="Times New Roman"/>
              </a:rPr>
              <a:t>показателей, это связано с тем,  что во первых обследование в государственных учреждениях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не анонимное, бесплатное.  </a:t>
            </a:r>
            <a:r>
              <a:rPr lang="ru-RU" dirty="0">
                <a:effectLst/>
                <a:latin typeface="Times New Roman"/>
                <a:ea typeface="Times New Roman"/>
              </a:rPr>
              <a:t>Активное выявление больных имеет тенденцию к увеличению. На активность выявления больных влияют случаи анонимного лечения больных в условиях неспециализированных  медучреждений, самолечение, а также многие больные вступают в  половые контакты в нетрезвом состоянии и  не знают своих половых партнеров. Таким образом данные ретроспективных анализов говорят о том, что данные показатели не вполне объективны, в силу вышеуказанных причин.</a:t>
            </a:r>
            <a:endParaRPr lang="ru-RU" sz="1600" dirty="0">
              <a:effectLst/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309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1"/>
                </a:solidFill>
                <a:effectLst/>
                <a:latin typeface="Arial" pitchFamily="34" charset="0"/>
                <a:cs typeface="Arial" pitchFamily="34" charset="0"/>
              </a:rPr>
              <a:t>Анализ  заболеваемости  </a:t>
            </a:r>
            <a:r>
              <a:rPr lang="ru-RU" sz="2800" dirty="0" err="1" smtClean="0">
                <a:solidFill>
                  <a:schemeClr val="accent1"/>
                </a:solidFill>
                <a:effectLst/>
                <a:latin typeface="Arial" pitchFamily="34" charset="0"/>
                <a:cs typeface="Arial" pitchFamily="34" charset="0"/>
              </a:rPr>
              <a:t>хламидийными</a:t>
            </a:r>
            <a:r>
              <a:rPr lang="ru-RU" sz="2800" dirty="0" smtClean="0">
                <a:solidFill>
                  <a:schemeClr val="accent1"/>
                </a:solidFill>
                <a:effectLst/>
                <a:latin typeface="Arial" pitchFamily="34" charset="0"/>
                <a:cs typeface="Arial" pitchFamily="34" charset="0"/>
              </a:rPr>
              <a:t>  инфекциями по </a:t>
            </a:r>
            <a:r>
              <a:rPr lang="ru-RU" sz="2800" dirty="0" err="1" smtClean="0">
                <a:solidFill>
                  <a:schemeClr val="accent1"/>
                </a:solidFill>
                <a:effectLst/>
                <a:latin typeface="Arial" pitchFamily="34" charset="0"/>
                <a:cs typeface="Arial" pitchFamily="34" charset="0"/>
              </a:rPr>
              <a:t>Мангистауской</a:t>
            </a:r>
            <a:r>
              <a:rPr lang="ru-RU" sz="2800" dirty="0" smtClean="0">
                <a:solidFill>
                  <a:schemeClr val="accent1"/>
                </a:solidFill>
                <a:effectLst/>
                <a:latin typeface="Arial" pitchFamily="34" charset="0"/>
                <a:cs typeface="Arial" pitchFamily="34" charset="0"/>
              </a:rPr>
              <a:t>  области: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688073296"/>
              </p:ext>
            </p:extLst>
          </p:nvPr>
        </p:nvGraphicFramePr>
        <p:xfrm>
          <a:off x="179388" y="1484313"/>
          <a:ext cx="8727950" cy="1665436"/>
        </p:xfrm>
        <a:graphic>
          <a:graphicData uri="http://schemas.openxmlformats.org/drawingml/2006/table">
            <a:tbl>
              <a:tblPr/>
              <a:tblGrid>
                <a:gridCol w="2006953"/>
                <a:gridCol w="755887"/>
                <a:gridCol w="1108415"/>
                <a:gridCol w="1213354"/>
                <a:gridCol w="1214993"/>
                <a:gridCol w="1213354"/>
                <a:gridCol w="1214994"/>
              </a:tblGrid>
              <a:tr h="519896"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443">
                <a:tc rowSpan="2"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Lucida Sans Unicode" pitchFamily="34" charset="0"/>
                        </a:rPr>
                        <a:t>По области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абс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214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104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0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инт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16,8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35,3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11,4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5,6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15,4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093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1CB59F1-5B28-4BE6-9524-9A19558C1BED}" type="slidenum">
              <a:rPr lang="ru-RU"/>
              <a:pPr/>
              <a:t>29</a:t>
            </a:fld>
            <a:endParaRPr lang="ru-RU"/>
          </a:p>
        </p:txBody>
      </p:sp>
      <p:graphicFrame>
        <p:nvGraphicFramePr>
          <p:cNvPr id="808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3102823"/>
              </p:ext>
            </p:extLst>
          </p:nvPr>
        </p:nvGraphicFramePr>
        <p:xfrm>
          <a:off x="393700" y="3860800"/>
          <a:ext cx="8458200" cy="245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38" name="Диаграмма" r:id="rId3" imgW="6096075" imgH="1771574" progId="MSGraph.Chart.8">
                  <p:embed followColorScheme="full"/>
                </p:oleObj>
              </mc:Choice>
              <mc:Fallback>
                <p:oleObj name="Диаграмма" r:id="rId3" imgW="6096075" imgH="1771574" progId="MSGraph.Chart.8">
                  <p:embed followColorScheme="full"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700" y="3860800"/>
                        <a:ext cx="8458200" cy="245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549275"/>
            <a:ext cx="8435975" cy="5576888"/>
          </a:xfrm>
        </p:spPr>
        <p:txBody>
          <a:bodyPr>
            <a:normAutofit/>
          </a:bodyPr>
          <a:lstStyle/>
          <a:p>
            <a:pPr marL="365760" indent="-256032" algn="ctr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altLang="zh-CN" sz="2800" b="1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ГКП на ПХВ «</a:t>
            </a:r>
            <a:r>
              <a:rPr lang="ru-RU" altLang="zh-CN" sz="2800" b="1" dirty="0" err="1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Мангистауский</a:t>
            </a:r>
            <a:r>
              <a:rPr lang="ru-RU" altLang="zh-CN" sz="2800" b="1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областной кожно-венерологический диспансер, является государственным бюджетным учреждением здравоохранения  </a:t>
            </a:r>
            <a:r>
              <a:rPr lang="ru-RU" altLang="zh-CN" sz="2800" b="1" dirty="0" err="1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Мангистауской</a:t>
            </a:r>
            <a:r>
              <a:rPr lang="ru-RU" altLang="zh-CN" sz="2800" b="1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области и осуществляет свою деятельность на основании:</a:t>
            </a:r>
          </a:p>
          <a:p>
            <a:pPr marL="365760" indent="-256032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altLang="zh-CN" sz="24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ru-RU" altLang="zh-CN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zh-CN" sz="2400" i="1" dirty="0" smtClean="0">
                <a:latin typeface="Arial" pitchFamily="34" charset="0"/>
                <a:cs typeface="Arial" pitchFamily="34" charset="0"/>
              </a:rPr>
              <a:t>Устава, утвержденного постановлением </a:t>
            </a:r>
            <a:r>
              <a:rPr lang="ru-RU" altLang="zh-CN" sz="2400" i="1" dirty="0" err="1" smtClean="0">
                <a:latin typeface="Arial" pitchFamily="34" charset="0"/>
                <a:cs typeface="Arial" pitchFamily="34" charset="0"/>
              </a:rPr>
              <a:t>акимата</a:t>
            </a:r>
            <a:r>
              <a:rPr lang="ru-RU" altLang="zh-CN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zh-CN" sz="2400" i="1" dirty="0" err="1" smtClean="0">
                <a:latin typeface="Arial" pitchFamily="34" charset="0"/>
                <a:cs typeface="Arial" pitchFamily="34" charset="0"/>
              </a:rPr>
              <a:t>Мангистауской</a:t>
            </a:r>
            <a:r>
              <a:rPr lang="ru-RU" altLang="zh-CN" sz="2400" i="1" dirty="0" smtClean="0">
                <a:latin typeface="Arial" pitchFamily="34" charset="0"/>
                <a:cs typeface="Arial" pitchFamily="34" charset="0"/>
              </a:rPr>
              <a:t> области от 16.07.2012 № 176</a:t>
            </a:r>
          </a:p>
          <a:p>
            <a:pPr marL="365760" indent="-256032" fontAlgn="auto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ru-RU" altLang="zh-CN" sz="2400" i="1" dirty="0" smtClean="0">
                <a:latin typeface="Arial" pitchFamily="34" charset="0"/>
                <a:cs typeface="Arial" pitchFamily="34" charset="0"/>
              </a:rPr>
              <a:t>Лицензии на осуществление медицинской деятельности, </a:t>
            </a:r>
            <a:r>
              <a:rPr lang="ru-RU" altLang="zh-CN" sz="2400" i="1" dirty="0" err="1" smtClean="0">
                <a:latin typeface="Arial" pitchFamily="34" charset="0"/>
                <a:cs typeface="Arial" pitchFamily="34" charset="0"/>
              </a:rPr>
              <a:t>выданна</a:t>
            </a:r>
            <a:r>
              <a:rPr lang="ru-RU" altLang="zh-CN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zh-CN" sz="2400" i="1" dirty="0" err="1" smtClean="0">
                <a:latin typeface="Arial" pitchFamily="34" charset="0"/>
                <a:cs typeface="Arial" pitchFamily="34" charset="0"/>
              </a:rPr>
              <a:t>акиматом</a:t>
            </a:r>
            <a:r>
              <a:rPr lang="ru-RU" altLang="zh-CN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zh-CN" sz="2400" i="1" dirty="0" err="1" smtClean="0">
                <a:latin typeface="Arial" pitchFamily="34" charset="0"/>
                <a:cs typeface="Arial" pitchFamily="34" charset="0"/>
              </a:rPr>
              <a:t>Мангистауской</a:t>
            </a:r>
            <a:r>
              <a:rPr lang="ru-RU" altLang="zh-CN" sz="2400" i="1" dirty="0" smtClean="0">
                <a:latin typeface="Arial" pitchFamily="34" charset="0"/>
                <a:cs typeface="Arial" pitchFamily="34" charset="0"/>
              </a:rPr>
              <a:t> области, Управлением здравоохранения </a:t>
            </a:r>
            <a:r>
              <a:rPr lang="ru-RU" altLang="zh-CN" sz="2400" i="1" dirty="0" err="1" smtClean="0">
                <a:latin typeface="Arial" pitchFamily="34" charset="0"/>
                <a:cs typeface="Arial" pitchFamily="34" charset="0"/>
              </a:rPr>
              <a:t>Мангистауской</a:t>
            </a:r>
            <a:r>
              <a:rPr lang="ru-RU" altLang="zh-CN" sz="2400" i="1" dirty="0" smtClean="0">
                <a:latin typeface="Arial" pitchFamily="34" charset="0"/>
                <a:cs typeface="Arial" pitchFamily="34" charset="0"/>
              </a:rPr>
              <a:t> области от 05.02.2013 №00437</a:t>
            </a:r>
            <a:r>
              <a:rPr lang="en-US" altLang="zh-CN" sz="2400" i="1" dirty="0" smtClean="0">
                <a:latin typeface="Arial" pitchFamily="34" charset="0"/>
                <a:ea typeface="宋体"/>
                <a:cs typeface="Arial" pitchFamily="34" charset="0"/>
              </a:rPr>
              <a:t>DE</a:t>
            </a:r>
          </a:p>
          <a:p>
            <a:pPr marL="365760" indent="-256032" fontAlgn="auto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en-US" altLang="zh-CN" sz="2400" i="1" dirty="0" smtClean="0">
                <a:latin typeface="Arial" pitchFamily="34" charset="0"/>
                <a:ea typeface="宋体"/>
                <a:cs typeface="Arial" pitchFamily="34" charset="0"/>
              </a:rPr>
              <a:t>C</a:t>
            </a:r>
            <a:r>
              <a:rPr lang="ru-RU" altLang="zh-CN" sz="2400" i="1" dirty="0" err="1" smtClean="0">
                <a:latin typeface="Arial" pitchFamily="34" charset="0"/>
                <a:cs typeface="Arial" pitchFamily="34" charset="0"/>
              </a:rPr>
              <a:t>видетельство</a:t>
            </a:r>
            <a:r>
              <a:rPr lang="ru-RU" altLang="zh-CN" sz="2400" i="1" dirty="0" smtClean="0">
                <a:latin typeface="Arial" pitchFamily="34" charset="0"/>
                <a:cs typeface="Arial" pitchFamily="34" charset="0"/>
              </a:rPr>
              <a:t> о государственной регистрации юридического лица от 17.01.2013 № 1253-1943-01-ГП</a:t>
            </a:r>
          </a:p>
          <a:p>
            <a:pPr marL="365760" indent="-256032" fontAlgn="auto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ru-RU" altLang="zh-CN" sz="2400" i="1" dirty="0" smtClean="0">
                <a:latin typeface="Arial" pitchFamily="34" charset="0"/>
                <a:cs typeface="Arial" pitchFamily="34" charset="0"/>
              </a:rPr>
              <a:t>Свидетельство об аккредитации  приказ № 1286 от 20.11.2015 № </a:t>
            </a:r>
            <a:r>
              <a:rPr lang="en-US" altLang="zh-CN" sz="2400" i="1" dirty="0" smtClean="0">
                <a:latin typeface="Arial" pitchFamily="34" charset="0"/>
                <a:ea typeface="宋体"/>
                <a:cs typeface="Arial" pitchFamily="34" charset="0"/>
              </a:rPr>
              <a:t>KZ40VEG00005186</a:t>
            </a:r>
            <a:r>
              <a:rPr lang="ru-RU" altLang="zh-CN" sz="2400" i="1" dirty="0" smtClean="0">
                <a:latin typeface="Arial" pitchFamily="34" charset="0"/>
                <a:cs typeface="Arial" pitchFamily="34" charset="0"/>
              </a:rPr>
              <a:t>, сроком на 3 года с присвоением второй категории</a:t>
            </a:r>
            <a:r>
              <a:rPr lang="en-US" altLang="zh-CN" sz="2400" i="1" dirty="0" smtClean="0">
                <a:latin typeface="Arial" pitchFamily="34" charset="0"/>
                <a:ea typeface="宋体"/>
                <a:cs typeface="Arial" pitchFamily="34" charset="0"/>
              </a:rPr>
              <a:t> </a:t>
            </a:r>
            <a:endParaRPr lang="ru-RU" altLang="zh-CN" sz="240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FFD0FA8-C447-42B2-ADC6-81C0A25ED091}" type="slidenum">
              <a:rPr lang="ru-RU"/>
              <a:pPr/>
              <a:t>3</a:t>
            </a:fld>
            <a:endParaRPr lang="ru-RU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C000">
              <a:alpha val="59999"/>
            </a:srgbClr>
          </a:solidFill>
          <a:ln w="22225">
            <a:solidFill>
              <a:schemeClr val="tx1"/>
            </a:solidFill>
          </a:ln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dirty="0" smtClean="0"/>
              <a:t>Болезни кожи и подкожной клетчатки в </a:t>
            </a:r>
            <a:br>
              <a:rPr lang="ru-RU" sz="2400" dirty="0" smtClean="0"/>
            </a:br>
            <a:r>
              <a:rPr lang="ru-RU" sz="2400" dirty="0" smtClean="0"/>
              <a:t>2017-2018 годах (на 100 тысяч населения)</a:t>
            </a:r>
          </a:p>
        </p:txBody>
      </p:sp>
      <p:sp>
        <p:nvSpPr>
          <p:cNvPr id="87042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ED413EE-15A6-40AF-B850-D15B0E9FE9C9}" type="slidenum">
              <a:rPr lang="ru-RU"/>
              <a:pPr/>
              <a:t>30</a:t>
            </a:fld>
            <a:endParaRPr lang="ru-RU"/>
          </a:p>
        </p:txBody>
      </p:sp>
      <p:graphicFrame>
        <p:nvGraphicFramePr>
          <p:cNvPr id="53411" name="Group 1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841133"/>
              </p:ext>
            </p:extLst>
          </p:nvPr>
        </p:nvGraphicFramePr>
        <p:xfrm>
          <a:off x="683568" y="1916832"/>
          <a:ext cx="7416800" cy="3925006"/>
        </p:xfrm>
        <a:graphic>
          <a:graphicData uri="http://schemas.openxmlformats.org/drawingml/2006/table">
            <a:tbl>
              <a:tblPr/>
              <a:tblGrid>
                <a:gridCol w="2760662"/>
                <a:gridCol w="1198563"/>
                <a:gridCol w="1081087"/>
                <a:gridCol w="1079500"/>
                <a:gridCol w="1296988"/>
              </a:tblGrid>
              <a:tr h="72008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Нозология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Заболеваемость, на 100 тыс. населения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2017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2018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82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абс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инт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абс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инт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5741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Чесотка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3,2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1,4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</a:tr>
              <a:tr h="5721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Микозы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243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37,6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280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41,6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</a:tr>
              <a:tr h="5741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Микроспория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13,9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88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13,1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</a:tr>
              <a:tr h="5721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Трихофития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B45257-7325-4121-ACFE-9D574404F449}" type="slidenum">
              <a:rPr lang="ru-RU" smtClean="0"/>
              <a:pPr>
                <a:defRPr/>
              </a:pPr>
              <a:t>31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06748" y="404664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Отмечается тенденция к 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снижению </a:t>
            </a:r>
            <a:r>
              <a:rPr lang="ru-RU" dirty="0">
                <a:effectLst/>
                <a:latin typeface="Times New Roman"/>
                <a:ea typeface="Times New Roman"/>
              </a:rPr>
              <a:t>уровня заболеваемости микроспорией, заболеваемость среди детей до 14 лет на первом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месте, причины: это  </a:t>
            </a:r>
            <a:r>
              <a:rPr lang="ru-RU" dirty="0">
                <a:effectLst/>
                <a:latin typeface="Times New Roman"/>
                <a:ea typeface="Times New Roman"/>
              </a:rPr>
              <a:t>тесный бытовой контакт  с  больными домашними животными,   занятия  спортом в различных спортивных школах, которые являются частными организациями и неподведомственны проверкам сотрудниками ДГСЭН, а также работа вахтовым методом у взрослого населения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.</a:t>
            </a:r>
          </a:p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Передача происходит при непосредственном контакте с инфицированным животным, либо через предметы, на которые попадают шерсть и кожные чешуйки этих животных. Часто инфекции возникают в сельских районах, но в настоящее время особенно велика роль домашних животных (особенно при инфекции M. </a:t>
            </a:r>
            <a:r>
              <a:rPr lang="ru-RU" dirty="0" err="1">
                <a:effectLst/>
                <a:latin typeface="Times New Roman"/>
                <a:ea typeface="Times New Roman"/>
              </a:rPr>
              <a:t>canis</a:t>
            </a:r>
            <a:r>
              <a:rPr lang="ru-RU" dirty="0">
                <a:effectLst/>
                <a:latin typeface="Times New Roman"/>
                <a:ea typeface="Times New Roman"/>
              </a:rPr>
              <a:t>).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Общая </a:t>
            </a:r>
            <a:r>
              <a:rPr lang="ru-RU" dirty="0">
                <a:effectLst/>
                <a:latin typeface="Times New Roman"/>
                <a:ea typeface="Times New Roman"/>
              </a:rPr>
              <a:t>эпидемиологическая характеристика зоонозных и </a:t>
            </a:r>
            <a:r>
              <a:rPr lang="ru-RU" dirty="0" err="1">
                <a:effectLst/>
                <a:latin typeface="Times New Roman"/>
                <a:ea typeface="Times New Roman"/>
              </a:rPr>
              <a:t>антропонозных</a:t>
            </a:r>
            <a:r>
              <a:rPr lang="ru-RU" dirty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>
                <a:effectLst/>
                <a:latin typeface="Times New Roman"/>
                <a:ea typeface="Times New Roman"/>
              </a:rPr>
              <a:t>дерматофитий</a:t>
            </a:r>
            <a:r>
              <a:rPr lang="ru-RU" dirty="0">
                <a:effectLst/>
                <a:latin typeface="Times New Roman"/>
                <a:ea typeface="Times New Roman"/>
              </a:rPr>
              <a:t> - высокая </a:t>
            </a:r>
            <a:r>
              <a:rPr lang="ru-RU" dirty="0" err="1">
                <a:effectLst/>
                <a:latin typeface="Times New Roman"/>
                <a:ea typeface="Times New Roman"/>
              </a:rPr>
              <a:t>контагиозность</a:t>
            </a:r>
            <a:r>
              <a:rPr lang="ru-RU" dirty="0">
                <a:effectLst/>
                <a:latin typeface="Times New Roman"/>
                <a:ea typeface="Times New Roman"/>
              </a:rPr>
              <a:t>.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Дерматофития</a:t>
            </a:r>
            <a:r>
              <a:rPr lang="ru-RU" dirty="0">
                <a:effectLst/>
                <a:latin typeface="Times New Roman"/>
                <a:ea typeface="Times New Roman"/>
              </a:rPr>
              <a:t>, пожалуй, единственная контагиозная инфекция среди всех микозов человека. </a:t>
            </a: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Уровень </a:t>
            </a:r>
            <a:r>
              <a:rPr lang="ru-RU" dirty="0">
                <a:effectLst/>
                <a:latin typeface="Times New Roman"/>
                <a:ea typeface="Times New Roman"/>
              </a:rPr>
              <a:t>госпитализации диспансерных больных составляет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35 </a:t>
            </a:r>
            <a:r>
              <a:rPr lang="ru-RU" dirty="0">
                <a:effectLst/>
                <a:latin typeface="Times New Roman"/>
                <a:ea typeface="Times New Roman"/>
              </a:rPr>
              <a:t>%.    </a:t>
            </a:r>
            <a:endParaRPr lang="ru-RU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Необходимо усилить санитарно-просветительную работу среди школьников </a:t>
            </a:r>
            <a:endParaRPr lang="ru-RU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746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5472385"/>
          </a:xfrm>
        </p:spPr>
        <p:txBody>
          <a:bodyPr>
            <a:noAutofit/>
          </a:bodyPr>
          <a:lstStyle/>
          <a:p>
            <a:pPr indent="228600">
              <a:lnSpc>
                <a:spcPts val="1200"/>
              </a:lnSpc>
              <a:tabLst>
                <a:tab pos="1479550" algn="l"/>
                <a:tab pos="2951163" algn="r"/>
                <a:tab pos="4146550" algn="r"/>
              </a:tabLst>
            </a:pPr>
            <a:endParaRPr lang="ru-RU" altLang="ru-RU" sz="2000" dirty="0" smtClean="0">
              <a:latin typeface="Arial" charset="0"/>
              <a:cs typeface="Arial" charset="0"/>
            </a:endParaRPr>
          </a:p>
          <a:p>
            <a:pPr indent="228600" algn="ctr">
              <a:lnSpc>
                <a:spcPts val="1200"/>
              </a:lnSpc>
              <a:buFont typeface="Wingdings 3" pitchFamily="18" charset="2"/>
              <a:buNone/>
              <a:tabLst>
                <a:tab pos="1479550" algn="l"/>
                <a:tab pos="2951163" algn="r"/>
                <a:tab pos="4146550" algn="r"/>
              </a:tabLst>
            </a:pPr>
            <a:r>
              <a:rPr lang="ru-RU" altLang="ru-RU" sz="2000" dirty="0" smtClean="0">
                <a:solidFill>
                  <a:schemeClr val="accent1"/>
                </a:solidFill>
                <a:latin typeface="Arial" charset="0"/>
                <a:cs typeface="Arial" charset="0"/>
              </a:rPr>
              <a:t>Проведенный	 анализ 	основных	показателей</a:t>
            </a:r>
          </a:p>
          <a:p>
            <a:pPr indent="228600" algn="ctr">
              <a:buFont typeface="Wingdings 3" pitchFamily="18" charset="2"/>
              <a:buNone/>
              <a:tabLst>
                <a:tab pos="1479550" algn="l"/>
                <a:tab pos="2951163" algn="r"/>
                <a:tab pos="4146550" algn="r"/>
              </a:tabLst>
            </a:pPr>
            <a:r>
              <a:rPr lang="ru-RU" altLang="ru-RU" sz="2000" dirty="0" smtClean="0">
                <a:latin typeface="Arial" charset="0"/>
                <a:ea typeface="Courier New" pitchFamily="49" charset="0"/>
                <a:cs typeface="Arial" charset="0"/>
              </a:rPr>
              <a:t>дерматовенерологической службы  свидетельствует о том,   что мероприятия по профилактике ИППП и хронических кожных болезней реализуются в соответствии с Государственной Программой развития здравоохранения Республики Казахстан </a:t>
            </a:r>
            <a:r>
              <a:rPr lang="ru-RU" altLang="ru-RU" sz="2000" b="1" dirty="0" smtClean="0">
                <a:latin typeface="Courier New" pitchFamily="49" charset="0"/>
              </a:rPr>
              <a:t>"</a:t>
            </a:r>
            <a:r>
              <a:rPr lang="ru-RU" altLang="ru-RU" sz="2000" b="1" dirty="0" err="1" smtClean="0">
                <a:latin typeface="Courier New" pitchFamily="49" charset="0"/>
              </a:rPr>
              <a:t>Денсаулық</a:t>
            </a:r>
            <a:r>
              <a:rPr lang="ru-RU" altLang="ru-RU" sz="2000" b="1" dirty="0" smtClean="0">
                <a:latin typeface="Courier New" pitchFamily="49" charset="0"/>
              </a:rPr>
              <a:t>" на 2016 - 2019 годы</a:t>
            </a:r>
            <a:r>
              <a:rPr lang="ru-RU" altLang="ru-RU" dirty="0" smtClean="0">
                <a:latin typeface="Courier New" pitchFamily="49" charset="0"/>
              </a:rPr>
              <a:t> </a:t>
            </a:r>
            <a:r>
              <a:rPr lang="ru-RU" altLang="ru-RU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altLang="ru-RU" sz="2000" dirty="0" err="1" smtClean="0">
                <a:latin typeface="Courier New" pitchFamily="49" charset="0"/>
                <a:cs typeface="Arial" charset="0"/>
              </a:rPr>
              <a:t>утвержденой</a:t>
            </a:r>
            <a:r>
              <a:rPr lang="ru-RU" altLang="ru-RU" sz="2000" dirty="0" smtClean="0">
                <a:latin typeface="Courier New" pitchFamily="49" charset="0"/>
                <a:cs typeface="Arial" charset="0"/>
              </a:rPr>
              <a:t> Указом президента РК </a:t>
            </a:r>
            <a:r>
              <a:rPr lang="ru-RU" altLang="ru-RU" sz="2000" dirty="0" smtClean="0">
                <a:latin typeface="Courier New" pitchFamily="49" charset="0"/>
                <a:cs typeface="Courier New" pitchFamily="49" charset="0"/>
              </a:rPr>
              <a:t>от </a:t>
            </a:r>
            <a:r>
              <a:rPr lang="ru-RU" altLang="ru-RU" sz="2000" dirty="0" smtClean="0">
                <a:latin typeface="Courier New" pitchFamily="49" charset="0"/>
                <a:cs typeface="Arial" charset="0"/>
              </a:rPr>
              <a:t>15</a:t>
            </a:r>
            <a:r>
              <a:rPr lang="ru-RU" altLang="ru-RU" sz="2000" dirty="0" smtClean="0">
                <a:latin typeface="Courier New" pitchFamily="49" charset="0"/>
                <a:cs typeface="Courier New" pitchFamily="49" charset="0"/>
              </a:rPr>
              <a:t> января 201</a:t>
            </a:r>
            <a:r>
              <a:rPr lang="ru-RU" altLang="ru-RU" sz="2000" dirty="0" smtClean="0">
                <a:latin typeface="Courier New" pitchFamily="49" charset="0"/>
                <a:cs typeface="Arial" charset="0"/>
              </a:rPr>
              <a:t>6</a:t>
            </a:r>
            <a:r>
              <a:rPr lang="ru-RU" altLang="ru-RU" sz="2000" dirty="0" smtClean="0">
                <a:latin typeface="Courier New" pitchFamily="49" charset="0"/>
                <a:cs typeface="Courier New" pitchFamily="49" charset="0"/>
              </a:rPr>
              <a:t> г. № </a:t>
            </a:r>
            <a:r>
              <a:rPr lang="ru-RU" altLang="ru-RU" sz="2000" dirty="0" smtClean="0">
                <a:latin typeface="Courier New" pitchFamily="49" charset="0"/>
                <a:cs typeface="Arial" charset="0"/>
              </a:rPr>
              <a:t>176</a:t>
            </a:r>
            <a:r>
              <a:rPr lang="ru-RU" altLang="ru-RU" sz="2000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ru-RU" altLang="ru-RU" sz="2000" dirty="0" smtClean="0">
                <a:latin typeface="Courier New" pitchFamily="49" charset="0"/>
                <a:cs typeface="Arial" charset="0"/>
              </a:rPr>
              <a:t> </a:t>
            </a:r>
          </a:p>
          <a:p>
            <a:pPr indent="228600" algn="ctr">
              <a:buFont typeface="Wingdings 3" pitchFamily="18" charset="2"/>
              <a:buNone/>
              <a:tabLst>
                <a:tab pos="1479550" algn="l"/>
                <a:tab pos="2951163" algn="r"/>
                <a:tab pos="4146550" algn="r"/>
              </a:tabLst>
            </a:pPr>
            <a:r>
              <a:rPr lang="ru-RU" altLang="ru-RU" sz="2000" dirty="0" smtClean="0">
                <a:latin typeface="Courier New" pitchFamily="49" charset="0"/>
                <a:cs typeface="Arial" charset="0"/>
              </a:rPr>
              <a:t>Также  в целях своевременного проведения мероприятий, направленных на выявление, лечение, медицинскую реабилитацию пациентов с кожными и венерическими заболеваниями и последующего принятия управленческих решений, нами планируется создание мониторинговой группы по координации дерматовенерологической помощи и по оценке организаций, оказывающих дерматовенерологическую помощь, независимо от форм собственности</a:t>
            </a:r>
            <a:r>
              <a:rPr lang="kk-KZ" altLang="ru-RU" sz="2000" dirty="0" smtClean="0">
                <a:latin typeface="Courier New" pitchFamily="49" charset="0"/>
                <a:cs typeface="Arial" charset="0"/>
              </a:rPr>
              <a:t> и ведомственной принадлежности.</a:t>
            </a:r>
            <a:r>
              <a:rPr lang="ru-RU" altLang="ru-RU" sz="2000" dirty="0" smtClean="0">
                <a:latin typeface="Courier New" pitchFamily="49" charset="0"/>
                <a:cs typeface="Arial" charset="0"/>
              </a:rPr>
              <a:t> </a:t>
            </a:r>
          </a:p>
          <a:p>
            <a:pPr indent="228600">
              <a:tabLst>
                <a:tab pos="1479550" algn="l"/>
                <a:tab pos="2951163" algn="r"/>
                <a:tab pos="4146550" algn="r"/>
              </a:tabLst>
            </a:pPr>
            <a:endParaRPr lang="ru-RU" sz="2000" dirty="0" smtClean="0">
              <a:latin typeface="Courier New" pitchFamily="49" charset="0"/>
              <a:cs typeface="Arial" charset="0"/>
            </a:endParaRPr>
          </a:p>
        </p:txBody>
      </p:sp>
      <p:sp>
        <p:nvSpPr>
          <p:cNvPr id="89090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9B6FC00-6D23-4D79-AC81-22C9BBB6F002}" type="slidenum">
              <a:rPr lang="ru-RU"/>
              <a:pPr/>
              <a:t>32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altLang="ru-RU" sz="4000" dirty="0" smtClean="0">
                <a:solidFill>
                  <a:schemeClr val="accent4"/>
                </a:solidFill>
                <a:latin typeface="Arial" pitchFamily="34" charset="0"/>
                <a:ea typeface="Trebuchet MS" pitchFamily="34" charset="0"/>
                <a:cs typeface="Arial" pitchFamily="34" charset="0"/>
              </a:rPr>
              <a:t/>
            </a:r>
            <a:br>
              <a:rPr lang="ru-RU" altLang="ru-RU" sz="4000" dirty="0" smtClean="0">
                <a:solidFill>
                  <a:schemeClr val="accent4"/>
                </a:solidFill>
                <a:latin typeface="Arial" pitchFamily="34" charset="0"/>
                <a:ea typeface="Trebuchet MS" pitchFamily="34" charset="0"/>
                <a:cs typeface="Arial" pitchFamily="34" charset="0"/>
              </a:rPr>
            </a:br>
            <a:r>
              <a:rPr lang="ru-RU" altLang="ru-RU" sz="4000" dirty="0" smtClean="0">
                <a:solidFill>
                  <a:schemeClr val="accent4"/>
                </a:solidFill>
                <a:latin typeface="Arial" pitchFamily="34" charset="0"/>
                <a:ea typeface="Trebuchet MS" pitchFamily="34" charset="0"/>
                <a:cs typeface="Arial" pitchFamily="34" charset="0"/>
              </a:rPr>
              <a:t>ЗАКЛЮЧЕНИЕ</a:t>
            </a:r>
            <a:br>
              <a:rPr lang="ru-RU" altLang="ru-RU" sz="4000" dirty="0" smtClean="0">
                <a:solidFill>
                  <a:schemeClr val="accent4"/>
                </a:solidFill>
                <a:latin typeface="Arial" pitchFamily="34" charset="0"/>
                <a:ea typeface="Trebuchet MS" pitchFamily="34" charset="0"/>
                <a:cs typeface="Arial" pitchFamily="34" charset="0"/>
              </a:rPr>
            </a:br>
            <a:endParaRPr lang="ru-RU" altLang="ru-RU" sz="4000" dirty="0" smtClean="0">
              <a:solidFill>
                <a:schemeClr val="accent4"/>
              </a:solidFill>
              <a:latin typeface="Arial" pitchFamily="34" charset="0"/>
              <a:ea typeface="Trebuchet MS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B45257-7325-4121-ACFE-9D574404F449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95536" y="3535903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1268760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27968" y="4653136"/>
            <a:ext cx="8045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     </a:t>
            </a:r>
            <a:endParaRPr lang="ru-RU" dirty="0"/>
          </a:p>
        </p:txBody>
      </p:sp>
      <p:pic>
        <p:nvPicPr>
          <p:cNvPr id="83970" name="Picture 2" descr="http://sad52.ucoz.net/1/materialnoe_obespec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636" y="260648"/>
            <a:ext cx="7699091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60264" y="2996952"/>
            <a:ext cx="78488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Материально-техническое оснащение – 60 %</a:t>
            </a:r>
          </a:p>
          <a:p>
            <a:r>
              <a:rPr lang="ru-RU" dirty="0" smtClean="0"/>
              <a:t>Нетиповое здание 1963 </a:t>
            </a:r>
            <a:r>
              <a:rPr lang="ru-RU" dirty="0"/>
              <a:t>года </a:t>
            </a:r>
            <a:r>
              <a:rPr lang="ru-RU" dirty="0" smtClean="0"/>
              <a:t>постройки. Анализ </a:t>
            </a:r>
            <a:r>
              <a:rPr lang="ru-RU" dirty="0"/>
              <a:t>дальнейшего развития материально-технической базы медицинских организаций возможен путем ежегодного финансирования </a:t>
            </a:r>
            <a:r>
              <a:rPr lang="ru-RU" dirty="0" smtClean="0"/>
              <a:t> </a:t>
            </a:r>
            <a:r>
              <a:rPr lang="ru-RU" dirty="0"/>
              <a:t>бюджета здравоохранения в полном </a:t>
            </a:r>
            <a:r>
              <a:rPr lang="ru-RU" dirty="0" smtClean="0"/>
              <a:t>объеме. Материально-техническое</a:t>
            </a:r>
            <a:r>
              <a:rPr lang="ru-RU" dirty="0"/>
              <a:t>  обеспечение проводится согласно табелю технического оснащения  учреждения.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055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B45257-7325-4121-ACFE-9D574404F449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492896"/>
            <a:ext cx="856895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Компьютерное </a:t>
            </a:r>
            <a:r>
              <a:rPr lang="ru-RU" sz="2800" b="1" dirty="0" smtClean="0"/>
              <a:t>обеспечение</a:t>
            </a:r>
          </a:p>
          <a:p>
            <a:r>
              <a:rPr lang="ru-RU" sz="2400" dirty="0" smtClean="0"/>
              <a:t>За 2018 </a:t>
            </a:r>
            <a:r>
              <a:rPr lang="ru-RU" sz="2400" dirty="0"/>
              <a:t>год в работе – </a:t>
            </a:r>
            <a:r>
              <a:rPr lang="ru-RU" sz="2400" dirty="0" smtClean="0"/>
              <a:t>27  компьютеров, Закуплено в 2018 году – 3 компьютера, 3 принтера.</a:t>
            </a:r>
          </a:p>
          <a:p>
            <a:r>
              <a:rPr lang="ru-RU" sz="2400" dirty="0" smtClean="0"/>
              <a:t>Оснащенность </a:t>
            </a:r>
            <a:r>
              <a:rPr lang="ru-RU" sz="2400" dirty="0"/>
              <a:t>компьютерной техникой рабочих мест </a:t>
            </a:r>
            <a:r>
              <a:rPr lang="ru-RU" sz="2400" dirty="0" err="1"/>
              <a:t>мед.персонала</a:t>
            </a:r>
            <a:r>
              <a:rPr lang="ru-RU" sz="2400" dirty="0"/>
              <a:t> – </a:t>
            </a:r>
            <a:r>
              <a:rPr lang="ru-RU" sz="2400" dirty="0" smtClean="0"/>
              <a:t>100%</a:t>
            </a:r>
            <a:endParaRPr lang="ru-RU" sz="2400" dirty="0"/>
          </a:p>
          <a:p>
            <a:r>
              <a:rPr lang="ru-RU" sz="2400" dirty="0"/>
              <a:t>Заключен договор ТОО "X-COMMUNICATION«, высокоскоростным интернетом обеспечены</a:t>
            </a:r>
            <a:r>
              <a:rPr lang="ru-RU" sz="2400" dirty="0" smtClean="0"/>
              <a:t>.                </a:t>
            </a:r>
            <a:r>
              <a:rPr lang="ru-RU" sz="2400" dirty="0"/>
              <a:t>КМИС подключена пробная версия. Планируется полное внедрение КМИС </a:t>
            </a:r>
            <a:r>
              <a:rPr lang="ru-RU" sz="2400" dirty="0" smtClean="0"/>
              <a:t>1 </a:t>
            </a:r>
            <a:r>
              <a:rPr lang="ru-RU" sz="2400" dirty="0"/>
              <a:t>кв. </a:t>
            </a:r>
            <a:r>
              <a:rPr lang="ru-RU" sz="2400" dirty="0" smtClean="0"/>
              <a:t>2019 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07504" y="620688"/>
            <a:ext cx="96889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ЛЕКАРСТВЕННОЕ ОБЕСПЕЧЕНИЕ за </a:t>
            </a:r>
            <a:r>
              <a:rPr lang="ru-RU" sz="2400" b="1" dirty="0" smtClean="0"/>
              <a:t>2018 </a:t>
            </a:r>
            <a:r>
              <a:rPr lang="ru-RU" sz="2400" b="1" dirty="0"/>
              <a:t>год</a:t>
            </a:r>
          </a:p>
          <a:p>
            <a:r>
              <a:rPr lang="ru-RU" dirty="0"/>
              <a:t>ПО ПЛАНУ – </a:t>
            </a:r>
            <a:r>
              <a:rPr lang="ru-RU" dirty="0" smtClean="0"/>
              <a:t>17365,0</a:t>
            </a:r>
            <a:endParaRPr lang="ru-RU" dirty="0"/>
          </a:p>
          <a:p>
            <a:r>
              <a:rPr lang="ru-RU" dirty="0"/>
              <a:t>ПО ФАКТУ – </a:t>
            </a:r>
            <a:r>
              <a:rPr lang="ru-RU" dirty="0" smtClean="0"/>
              <a:t>15401,7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667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3"/>
          <p:cNvSpPr>
            <a:spLocks noGrp="1" noChangeArrowheads="1"/>
          </p:cNvSpPr>
          <p:nvPr>
            <p:ph idx="1"/>
          </p:nvPr>
        </p:nvSpPr>
        <p:spPr>
          <a:xfrm>
            <a:off x="214313" y="115888"/>
            <a:ext cx="8715375" cy="6626225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2800" b="1" dirty="0" smtClean="0"/>
              <a:t>Анализ выполнения объемов медицинской помощи за 2018 год</a:t>
            </a:r>
          </a:p>
          <a:p>
            <a:pPr algn="ctr">
              <a:buFontTx/>
              <a:buNone/>
            </a:pPr>
            <a:endParaRPr lang="ru-RU" sz="2800" b="1" dirty="0" smtClean="0"/>
          </a:p>
          <a:p>
            <a:pPr algn="ctr">
              <a:buFontTx/>
              <a:buNone/>
            </a:pPr>
            <a:endParaRPr lang="ru-RU" sz="2800" b="1" dirty="0" smtClean="0"/>
          </a:p>
          <a:p>
            <a:pPr algn="ctr">
              <a:buFontTx/>
              <a:buNone/>
            </a:pPr>
            <a:endParaRPr lang="ru-RU" sz="2800" b="1" dirty="0" smtClean="0"/>
          </a:p>
          <a:p>
            <a:pPr algn="ctr">
              <a:buFontTx/>
              <a:buNone/>
            </a:pPr>
            <a:endParaRPr lang="ru-RU" sz="2800" b="1" dirty="0" smtClean="0"/>
          </a:p>
          <a:p>
            <a:pPr algn="ctr">
              <a:buFontTx/>
              <a:buNone/>
            </a:pPr>
            <a:endParaRPr lang="ru-RU" sz="2800" b="1" dirty="0" smtClean="0"/>
          </a:p>
          <a:p>
            <a:pPr algn="ctr">
              <a:buFontTx/>
              <a:buNone/>
            </a:pPr>
            <a:endParaRPr lang="ru-RU" sz="2800" b="1" dirty="0" smtClean="0"/>
          </a:p>
          <a:p>
            <a:pPr algn="ctr">
              <a:buFontTx/>
              <a:buNone/>
            </a:pPr>
            <a:endParaRPr lang="ru-RU" sz="3000" b="1" dirty="0" smtClean="0"/>
          </a:p>
          <a:p>
            <a:pPr algn="ctr">
              <a:buFontTx/>
              <a:buNone/>
            </a:pPr>
            <a:endParaRPr lang="ru-RU" sz="3000" b="1" dirty="0" smtClean="0"/>
          </a:p>
          <a:p>
            <a:pPr algn="ctr">
              <a:buFontTx/>
              <a:buNone/>
            </a:pPr>
            <a:endParaRPr lang="ru-RU" sz="3000" b="1" dirty="0" smtClean="0"/>
          </a:p>
          <a:p>
            <a:pPr algn="ctr">
              <a:buFontTx/>
              <a:buNone/>
            </a:pPr>
            <a:endParaRPr lang="ru-RU" sz="3000" b="1" dirty="0" smtClean="0"/>
          </a:p>
          <a:p>
            <a:pPr algn="ctr">
              <a:buFontTx/>
              <a:buNone/>
            </a:pPr>
            <a:endParaRPr lang="ru-RU" sz="3000" b="1" dirty="0" smtClean="0"/>
          </a:p>
          <a:p>
            <a:pPr algn="ctr">
              <a:buFontTx/>
              <a:buNone/>
            </a:pPr>
            <a:endParaRPr lang="ru-RU" sz="2800" b="1" dirty="0" smtClean="0"/>
          </a:p>
          <a:p>
            <a:pPr algn="ctr">
              <a:buFontTx/>
              <a:buNone/>
            </a:pPr>
            <a:endParaRPr lang="ru-RU" sz="3000" b="1" dirty="0" smtClean="0"/>
          </a:p>
        </p:txBody>
      </p:sp>
      <p:sp>
        <p:nvSpPr>
          <p:cNvPr id="40962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B34F39C-E884-42AF-9C47-714FDBE1BB1E}" type="slidenum">
              <a:rPr lang="ru-RU"/>
              <a:pPr/>
              <a:t>6</a:t>
            </a:fld>
            <a:endParaRPr lang="ru-RU"/>
          </a:p>
        </p:txBody>
      </p:sp>
      <p:graphicFrame>
        <p:nvGraphicFramePr>
          <p:cNvPr id="37968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700242"/>
              </p:ext>
            </p:extLst>
          </p:nvPr>
        </p:nvGraphicFramePr>
        <p:xfrm>
          <a:off x="-4763" y="1196975"/>
          <a:ext cx="9182101" cy="4903155"/>
        </p:xfrm>
        <a:graphic>
          <a:graphicData uri="http://schemas.openxmlformats.org/drawingml/2006/table">
            <a:tbl>
              <a:tblPr/>
              <a:tblGrid>
                <a:gridCol w="1116013"/>
                <a:gridCol w="830263"/>
                <a:gridCol w="835025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46831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Подраз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-деление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Пролечено больных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Проведено к/дн и п/дн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Выполнено посещений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83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План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Факт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План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Факт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План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Факт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468313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8313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Дерматовенерологические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5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Круглосут. стац.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452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452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7283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7283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</a:tr>
              <a:tr h="887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Дневной стац.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1046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1103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11101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11101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</a:tr>
              <a:tr h="1204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АПП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41834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41834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214313" y="116631"/>
            <a:ext cx="8750300" cy="6336705"/>
          </a:xfrm>
        </p:spPr>
        <p:txBody>
          <a:bodyPr>
            <a:normAutofit lnSpcReduction="10000"/>
          </a:bodyPr>
          <a:lstStyle/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ru-RU" sz="1100" b="1" dirty="0" smtClean="0"/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4000" b="1" dirty="0" smtClean="0">
                <a:solidFill>
                  <a:schemeClr val="accent1"/>
                </a:solidFill>
              </a:rPr>
              <a:t>ШТАТНАЯ ЧИСЛЕННОСТЬ</a:t>
            </a:r>
          </a:p>
          <a:p>
            <a:pPr marL="0" indent="87313"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 плану:</a:t>
            </a:r>
          </a:p>
          <a:p>
            <a:pPr marL="0" indent="450000" algn="just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Всего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70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штатных единиц,</a:t>
            </a:r>
          </a:p>
          <a:p>
            <a:pPr marL="0" indent="450000" algn="just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Врачей –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18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штатных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единиц,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0000" algn="just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Среднего медперсонала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27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штатных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единиц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0000"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Обеспеченность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78,6 %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0" indent="450000" algn="just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Врачи –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66,6%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0" indent="450000" algn="just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Средним медперсоналом –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74,0 %</a:t>
            </a:r>
          </a:p>
          <a:p>
            <a:pPr marL="0" indent="450000" algn="just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Младшим медперсоналом –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90,3 %</a:t>
            </a:r>
          </a:p>
          <a:p>
            <a:pPr marL="0" indent="450000" algn="just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Прочий персоналом –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83,9 %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0000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Укомплектованность физическими лицами –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74,3 %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0000"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Коэффициент совместительства: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0000" algn="just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Врачи –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1,0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450000" algn="just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Средний медперсонал –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1,2</a:t>
            </a:r>
          </a:p>
          <a:p>
            <a:pPr marL="0" indent="450000" algn="just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Младший медперсонал –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1,2</a:t>
            </a:r>
          </a:p>
          <a:p>
            <a:pPr marL="0" indent="450000" algn="just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Прочий –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1,1. </a:t>
            </a:r>
          </a:p>
        </p:txBody>
      </p:sp>
      <p:sp>
        <p:nvSpPr>
          <p:cNvPr id="26626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EE25C08-60FF-4073-BE78-8DB413E53047}" type="slidenum">
              <a:rPr lang="ru-RU"/>
              <a:pPr/>
              <a:t>7</a:t>
            </a:fld>
            <a:endParaRPr lang="ru-RU"/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dirty="0" err="1" smtClean="0">
                <a:solidFill>
                  <a:schemeClr val="bg2">
                    <a:lumMod val="50000"/>
                  </a:schemeClr>
                </a:solidFill>
              </a:rPr>
              <a:t>Категорийность</a:t>
            </a:r>
            <a:r>
              <a:rPr lang="ru-RU" sz="4400" dirty="0" smtClean="0">
                <a:solidFill>
                  <a:schemeClr val="bg2">
                    <a:lumMod val="50000"/>
                  </a:schemeClr>
                </a:solidFill>
              </a:rPr>
              <a:t> врачей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7650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3600" dirty="0" smtClean="0">
                <a:latin typeface="Arial" charset="0"/>
                <a:cs typeface="Arial" charset="0"/>
              </a:rPr>
              <a:t>Врачей – 12 </a:t>
            </a:r>
          </a:p>
        </p:txBody>
      </p:sp>
      <p:sp>
        <p:nvSpPr>
          <p:cNvPr id="27651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341438"/>
            <a:ext cx="4244280" cy="2663825"/>
          </a:xfrm>
        </p:spPr>
        <p:txBody>
          <a:bodyPr/>
          <a:lstStyle/>
          <a:p>
            <a:r>
              <a:rPr lang="ru-RU" dirty="0" smtClean="0">
                <a:latin typeface="Arial" charset="0"/>
                <a:cs typeface="Arial" charset="0"/>
              </a:rPr>
              <a:t>Высшая категория – 1 </a:t>
            </a:r>
          </a:p>
          <a:p>
            <a:r>
              <a:rPr lang="ru-RU" dirty="0" smtClean="0">
                <a:latin typeface="Arial" charset="0"/>
                <a:cs typeface="Arial" charset="0"/>
              </a:rPr>
              <a:t>Первая категория – 1 </a:t>
            </a:r>
          </a:p>
          <a:p>
            <a:r>
              <a:rPr lang="ru-RU" dirty="0" smtClean="0">
                <a:latin typeface="Arial" charset="0"/>
                <a:cs typeface="Arial" charset="0"/>
              </a:rPr>
              <a:t>Вторая категория – </a:t>
            </a:r>
          </a:p>
          <a:p>
            <a:r>
              <a:rPr lang="ru-RU" dirty="0" smtClean="0">
                <a:latin typeface="Arial" charset="0"/>
                <a:cs typeface="Arial" charset="0"/>
              </a:rPr>
              <a:t>Без категории - 10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/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Высшая – </a:t>
            </a:r>
            <a:r>
              <a:rPr lang="ru-RU" dirty="0"/>
              <a:t>8</a:t>
            </a:r>
            <a:r>
              <a:rPr lang="ru-RU" dirty="0" smtClean="0"/>
              <a:t>,3 %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Первая – 8,3 %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Вторая –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Без категории – 83,4 %</a:t>
            </a:r>
            <a:endParaRPr lang="ru-RU" dirty="0"/>
          </a:p>
        </p:txBody>
      </p:sp>
      <p:sp>
        <p:nvSpPr>
          <p:cNvPr id="27653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44570F0-B38B-4C39-ADB3-668DF8AAAB50}" type="slidenum">
              <a:rPr lang="ru-RU" smtClean="0"/>
              <a:pPr/>
              <a:t>8</a:t>
            </a:fld>
            <a:endParaRPr lang="ru-RU" smtClean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60648"/>
            <a:ext cx="8892480" cy="1368425"/>
          </a:xfrm>
          <a:solidFill>
            <a:srgbClr val="FFC000">
              <a:alpha val="59999"/>
            </a:srgbClr>
          </a:solidFill>
          <a:ln w="22225">
            <a:solidFill>
              <a:schemeClr val="tx1"/>
            </a:solidFill>
          </a:ln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/>
              <a:t> </a:t>
            </a:r>
            <a:r>
              <a:rPr lang="ru-RU" sz="4000" dirty="0" err="1" smtClean="0"/>
              <a:t>Категорийность</a:t>
            </a:r>
            <a:r>
              <a:rPr lang="ru-RU" sz="4000" dirty="0" smtClean="0"/>
              <a:t> врачей</a:t>
            </a:r>
          </a:p>
        </p:txBody>
      </p:sp>
      <p:sp>
        <p:nvSpPr>
          <p:cNvPr id="2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7D35E53-EFBB-401B-AC21-DF8D5E53C188}" type="slidenum">
              <a:rPr lang="ru-RU"/>
              <a:pPr/>
              <a:t>9</a:t>
            </a:fld>
            <a:endParaRPr lang="ru-RU"/>
          </a:p>
        </p:txBody>
      </p:sp>
      <p:graphicFrame>
        <p:nvGraphicFramePr>
          <p:cNvPr id="35846" name="Object 6"/>
          <p:cNvGraphicFramePr>
            <a:graphicFrameLocks noChangeAspect="1"/>
          </p:cNvGraphicFramePr>
          <p:nvPr/>
        </p:nvGraphicFramePr>
        <p:xfrm>
          <a:off x="1524000" y="1395413"/>
          <a:ext cx="6096000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25" name="Диаграмма" r:id="rId3" imgW="6096075" imgH="4067089" progId="MSGraph.Chart.8">
                  <p:embed followColorScheme="full"/>
                </p:oleObj>
              </mc:Choice>
              <mc:Fallback>
                <p:oleObj name="Диаграмма" r:id="rId3" imgW="6096075" imgH="4067089" progId="MSGraph.Chart.8">
                  <p:embed followColorScheme="full"/>
                  <p:pic>
                    <p:nvPicPr>
                      <p:cNvPr id="0" name="Picture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5413"/>
                        <a:ext cx="6096000" cy="406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7" name="Object 17"/>
          <p:cNvGraphicFramePr>
            <a:graphicFrameLocks noChangeAspect="1"/>
          </p:cNvGraphicFramePr>
          <p:nvPr/>
        </p:nvGraphicFramePr>
        <p:xfrm>
          <a:off x="1524000" y="1395413"/>
          <a:ext cx="6096000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26" name="Диаграмма" r:id="rId5" imgW="6096075" imgH="4067089" progId="MSGraph.Chart.8">
                  <p:embed followColorScheme="full"/>
                </p:oleObj>
              </mc:Choice>
              <mc:Fallback>
                <p:oleObj name="Диаграмма" r:id="rId5" imgW="6096075" imgH="4067089" progId="MSGraph.Chart.8">
                  <p:embed followColorScheme="full"/>
                  <p:pic>
                    <p:nvPicPr>
                      <p:cNvPr id="0" name="Picture 1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5413"/>
                        <a:ext cx="6096000" cy="406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9" name="Object 19"/>
          <p:cNvGraphicFramePr>
            <a:graphicFrameLocks noChangeAspect="1"/>
          </p:cNvGraphicFramePr>
          <p:nvPr/>
        </p:nvGraphicFramePr>
        <p:xfrm>
          <a:off x="1524000" y="1395413"/>
          <a:ext cx="6096000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27" name="Диаграмма" r:id="rId6" imgW="6096075" imgH="4067089" progId="MSGraph.Chart.8">
                  <p:embed followColorScheme="full"/>
                </p:oleObj>
              </mc:Choice>
              <mc:Fallback>
                <p:oleObj name="Диаграмма" r:id="rId6" imgW="6096075" imgH="4067089" progId="MSGraph.Chart.8">
                  <p:embed followColorScheme="full"/>
                  <p:pic>
                    <p:nvPicPr>
                      <p:cNvPr id="0" name="Picture 1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5413"/>
                        <a:ext cx="6096000" cy="406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60" name="Object 20"/>
          <p:cNvGraphicFramePr>
            <a:graphicFrameLocks noChangeAspect="1"/>
          </p:cNvGraphicFramePr>
          <p:nvPr/>
        </p:nvGraphicFramePr>
        <p:xfrm>
          <a:off x="1524000" y="1395413"/>
          <a:ext cx="6096000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28" name="Диаграмма" r:id="rId7" imgW="6096075" imgH="4067089" progId="MSGraph.Chart.8">
                  <p:embed followColorScheme="full"/>
                </p:oleObj>
              </mc:Choice>
              <mc:Fallback>
                <p:oleObj name="Диаграмма" r:id="rId7" imgW="6096075" imgH="4067089" progId="MSGraph.Chart.8">
                  <p:embed followColorScheme="full"/>
                  <p:pic>
                    <p:nvPicPr>
                      <p:cNvPr id="0" name="Picture 1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5413"/>
                        <a:ext cx="6096000" cy="406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3658753"/>
              </p:ext>
            </p:extLst>
          </p:nvPr>
        </p:nvGraphicFramePr>
        <p:xfrm>
          <a:off x="1885950" y="2184400"/>
          <a:ext cx="5994400" cy="3965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35864" name="TextBox 9"/>
          <p:cNvSpPr txBox="1">
            <a:spLocks noChangeArrowheads="1"/>
          </p:cNvSpPr>
          <p:nvPr/>
        </p:nvSpPr>
        <p:spPr bwMode="auto">
          <a:xfrm>
            <a:off x="4027778" y="3059211"/>
            <a:ext cx="59343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400" dirty="0" smtClean="0">
                <a:effectLst/>
              </a:rPr>
              <a:t>8,3%</a:t>
            </a:r>
            <a:endParaRPr lang="ru-RU" sz="1400" dirty="0">
              <a:effectLst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5067</TotalTime>
  <Words>1779</Words>
  <Application>Microsoft Office PowerPoint</Application>
  <PresentationFormat>Экран (4:3)</PresentationFormat>
  <Paragraphs>577</Paragraphs>
  <Slides>32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4" baseType="lpstr">
      <vt:lpstr>Открытая</vt:lpstr>
      <vt:lpstr>Диаграмма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Категорийность врачей</vt:lpstr>
      <vt:lpstr> Категорийность врачей</vt:lpstr>
      <vt:lpstr>Категорийность средних медицинских работников</vt:lpstr>
      <vt:lpstr>Категорийность средних медицинских работников</vt:lpstr>
      <vt:lpstr>Структура кожновенерологической службы Мангистауской области</vt:lpstr>
      <vt:lpstr>Структура диспансера </vt:lpstr>
      <vt:lpstr>Презентация PowerPoint</vt:lpstr>
      <vt:lpstr>Презентация PowerPoint</vt:lpstr>
      <vt:lpstr>Основные показатели Стационарной помощи (за последние 2 года и  2018 г.).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Увеличение сифилиса произошло по следующим причинам:</vt:lpstr>
      <vt:lpstr>Динамика заболеваемости гонореей за  2013-2017 гг. (на 100 тыс. населения)</vt:lpstr>
      <vt:lpstr>Презентация PowerPoint</vt:lpstr>
      <vt:lpstr>Анализ  заболеваемости  хламидийными  инфекциями по Мангистауской  области:</vt:lpstr>
      <vt:lpstr>Болезни кожи и подкожной клетчатки в  2017-2018 годах (на 100 тысяч населения)</vt:lpstr>
      <vt:lpstr>Презентация PowerPoint</vt:lpstr>
      <vt:lpstr> ЗАКЛЮЧЕНИЕ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руководителя гбуз ск «краевой клинический кожно-венерологический диспансер» за 2014 год</dc:title>
  <dc:creator>mr.l</dc:creator>
  <cp:lastModifiedBy>User</cp:lastModifiedBy>
  <cp:revision>335</cp:revision>
  <cp:lastPrinted>2019-01-31T04:40:46Z</cp:lastPrinted>
  <dcterms:created xsi:type="dcterms:W3CDTF">2009-06-28T05:46:50Z</dcterms:created>
  <dcterms:modified xsi:type="dcterms:W3CDTF">2019-07-24T11:10:35Z</dcterms:modified>
</cp:coreProperties>
</file>